
<file path=[Content_Types].xml><?xml version="1.0" encoding="utf-8"?>
<Types xmlns="http://schemas.openxmlformats.org/package/2006/content-types">
  <Default Extension="0"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96" r:id="rId5"/>
  </p:sldMasterIdLst>
  <p:notesMasterIdLst>
    <p:notesMasterId r:id="rId38"/>
  </p:notesMasterIdLst>
  <p:sldIdLst>
    <p:sldId id="290" r:id="rId6"/>
    <p:sldId id="285" r:id="rId7"/>
    <p:sldId id="315" r:id="rId8"/>
    <p:sldId id="294" r:id="rId9"/>
    <p:sldId id="298" r:id="rId10"/>
    <p:sldId id="296" r:id="rId11"/>
    <p:sldId id="299" r:id="rId12"/>
    <p:sldId id="314" r:id="rId13"/>
    <p:sldId id="401" r:id="rId14"/>
    <p:sldId id="304" r:id="rId15"/>
    <p:sldId id="305" r:id="rId16"/>
    <p:sldId id="312" r:id="rId17"/>
    <p:sldId id="307" r:id="rId18"/>
    <p:sldId id="308" r:id="rId19"/>
    <p:sldId id="309" r:id="rId20"/>
    <p:sldId id="310" r:id="rId21"/>
    <p:sldId id="317" r:id="rId22"/>
    <p:sldId id="318" r:id="rId23"/>
    <p:sldId id="319" r:id="rId24"/>
    <p:sldId id="320" r:id="rId25"/>
    <p:sldId id="402" r:id="rId26"/>
    <p:sldId id="396" r:id="rId27"/>
    <p:sldId id="322" r:id="rId28"/>
    <p:sldId id="323" r:id="rId29"/>
    <p:sldId id="398" r:id="rId30"/>
    <p:sldId id="400" r:id="rId31"/>
    <p:sldId id="330" r:id="rId32"/>
    <p:sldId id="333" r:id="rId33"/>
    <p:sldId id="335" r:id="rId34"/>
    <p:sldId id="336" r:id="rId35"/>
    <p:sldId id="332" r:id="rId36"/>
    <p:sldId id="331" r:id="rId3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D6E33E-5241-4740-A770-F0F6D4FAEC80}">
          <p14:sldIdLst>
            <p14:sldId id="290"/>
            <p14:sldId id="285"/>
          </p14:sldIdLst>
        </p14:section>
        <p14:section name="Pipeline purpose and reliability" id="{190AD71C-B2E8-4CED-9316-104354A3F468}">
          <p14:sldIdLst>
            <p14:sldId id="315"/>
            <p14:sldId id="294"/>
            <p14:sldId id="298"/>
            <p14:sldId id="296"/>
            <p14:sldId id="299"/>
            <p14:sldId id="314"/>
            <p14:sldId id="401"/>
          </p14:sldIdLst>
        </p14:section>
        <p14:section name="Hazard Awareness and Prevention Measures" id="{9FA8A555-D438-414B-9F07-AA3A8EA85757}">
          <p14:sldIdLst>
            <p14:sldId id="304"/>
            <p14:sldId id="305"/>
            <p14:sldId id="312"/>
            <p14:sldId id="307"/>
            <p14:sldId id="308"/>
          </p14:sldIdLst>
        </p14:section>
        <p14:section name="Leak Recognition and Response" id="{93793A85-4B4D-4A16-AF22-76010DE2FEF7}">
          <p14:sldIdLst>
            <p14:sldId id="309"/>
            <p14:sldId id="310"/>
            <p14:sldId id="317"/>
            <p14:sldId id="318"/>
            <p14:sldId id="319"/>
            <p14:sldId id="320"/>
            <p14:sldId id="402"/>
          </p14:sldIdLst>
        </p14:section>
        <p14:section name="Emergency Preparedness Communications" id="{D6F8FFF0-4657-4038-B841-D0C3F1790051}">
          <p14:sldIdLst>
            <p14:sldId id="396"/>
            <p14:sldId id="322"/>
            <p14:sldId id="323"/>
            <p14:sldId id="398"/>
            <p14:sldId id="400"/>
          </p14:sldIdLst>
        </p14:section>
        <p14:section name="Pipeline Location Information" id="{321DE61E-B827-49EA-B25B-1BCD86DF725D}">
          <p14:sldIdLst>
            <p14:sldId id="330"/>
            <p14:sldId id="333"/>
            <p14:sldId id="335"/>
            <p14:sldId id="336"/>
            <p14:sldId id="332"/>
            <p14:sldId id="331"/>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000"/>
    <a:srgbClr val="D6C152"/>
    <a:srgbClr val="799B3E"/>
    <a:srgbClr val="677F34"/>
    <a:srgbClr val="555759"/>
    <a:srgbClr val="237CC1"/>
    <a:srgbClr val="FFFFFF"/>
    <a:srgbClr val="4B789A"/>
    <a:srgbClr val="0E406A"/>
    <a:srgbClr val="D1D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5232" autoAdjust="0"/>
  </p:normalViewPr>
  <p:slideViewPr>
    <p:cSldViewPr snapToGrid="0">
      <p:cViewPr varScale="1">
        <p:scale>
          <a:sx n="111" d="100"/>
          <a:sy n="111" d="100"/>
        </p:scale>
        <p:origin x="594" y="102"/>
      </p:cViewPr>
      <p:guideLst>
        <p:guide orient="horz" pos="211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6" d="100"/>
          <a:sy n="76" d="100"/>
        </p:scale>
        <p:origin x="4008"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3256A22-627D-48D2-8D57-E83D35F89726}" type="datetimeFigureOut">
              <a:rPr lang="en-US" smtClean="0"/>
              <a:t>12/19/2023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4720F22-CFFD-4A54-B290-CFA8C115DEE7}" type="slidenum">
              <a:rPr lang="en-US" smtClean="0"/>
              <a:t>‹#›</a:t>
            </a:fld>
            <a:endParaRPr lang="en-US"/>
          </a:p>
        </p:txBody>
      </p:sp>
    </p:spTree>
    <p:extLst>
      <p:ext uri="{BB962C8B-B14F-4D97-AF65-F5344CB8AC3E}">
        <p14:creationId xmlns:p14="http://schemas.microsoft.com/office/powerpoint/2010/main" val="197048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pms.phmsa.dot.go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sz="1600" dirty="0"/>
              <a:t>Federal pipeline safety regulations (49 CFR 192.616 and 49 CFR 195.440) require pipeline operators to develop and implement public awareness programs that follow the guidance provided by the American Petroleum Institute (API) Recommended Practice (RP) 1162, "Public Awareness Programs for Pipeline Operators" (incorporated by reference in federal regulations).</a:t>
            </a:r>
            <a:br>
              <a:rPr lang="en-US" sz="1600" dirty="0"/>
            </a:br>
            <a:endParaRPr lang="en-US" sz="1600" dirty="0"/>
          </a:p>
          <a:p>
            <a:pPr marL="174982" indent="-174982">
              <a:buFontTx/>
              <a:buChar char="-"/>
            </a:pPr>
            <a:r>
              <a:rPr lang="en-US" sz="1600" dirty="0"/>
              <a:t>API RP 1162 is an industry consensus standard that provides guidance and recommendations to pipeline operators for the development and implementation of enhanced public awareness programs. It addresses various elements of such programs, including the intended audiences, the kinds of information to be communicated, frequencies and methodologies for communicating the information, and evaluation of the programs for effectiveness</a:t>
            </a:r>
          </a:p>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a:t>
            </a:fld>
            <a:endParaRPr lang="en-US"/>
          </a:p>
        </p:txBody>
      </p:sp>
    </p:spTree>
    <p:extLst>
      <p:ext uri="{BB962C8B-B14F-4D97-AF65-F5344CB8AC3E}">
        <p14:creationId xmlns:p14="http://schemas.microsoft.com/office/powerpoint/2010/main" val="83995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28</a:t>
            </a:fld>
            <a:endParaRPr lang="en-US"/>
          </a:p>
        </p:txBody>
      </p:sp>
    </p:spTree>
    <p:extLst>
      <p:ext uri="{BB962C8B-B14F-4D97-AF65-F5344CB8AC3E}">
        <p14:creationId xmlns:p14="http://schemas.microsoft.com/office/powerpoint/2010/main" val="252106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29</a:t>
            </a:fld>
            <a:endParaRPr lang="en-US"/>
          </a:p>
        </p:txBody>
      </p:sp>
    </p:spTree>
    <p:extLst>
      <p:ext uri="{BB962C8B-B14F-4D97-AF65-F5344CB8AC3E}">
        <p14:creationId xmlns:p14="http://schemas.microsoft.com/office/powerpoint/2010/main" val="3693278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dirty="0">
                <a:latin typeface="Calibri" panose="020F0502020204030204" pitchFamily="34" charset="0"/>
                <a:ea typeface="Calibri" panose="020F0502020204030204" pitchFamily="34" charset="0"/>
                <a:cs typeface="Times New Roman" panose="02020603050405020304" pitchFamily="18" charset="0"/>
              </a:rPr>
              <a:t>Having awareness of pipelines located in your district is crucial.  For information on transmission pipelines you can visit the National Pipeline Mapping System website.  The site is useful for pre-planning in your community. </a:t>
            </a:r>
          </a:p>
        </p:txBody>
      </p:sp>
      <p:sp>
        <p:nvSpPr>
          <p:cNvPr id="4" name="Slide Number Placeholder 3"/>
          <p:cNvSpPr>
            <a:spLocks noGrp="1"/>
          </p:cNvSpPr>
          <p:nvPr>
            <p:ph type="sldNum" sz="quarter" idx="5"/>
          </p:nvPr>
        </p:nvSpPr>
        <p:spPr/>
        <p:txBody>
          <a:bodyPr/>
          <a:lstStyle/>
          <a:p>
            <a:fld id="{94720F22-CFFD-4A54-B290-CFA8C115DEE7}" type="slidenum">
              <a:rPr lang="en-US" smtClean="0"/>
              <a:t>30</a:t>
            </a:fld>
            <a:endParaRPr lang="en-US"/>
          </a:p>
        </p:txBody>
      </p:sp>
    </p:spTree>
    <p:extLst>
      <p:ext uri="{BB962C8B-B14F-4D97-AF65-F5344CB8AC3E}">
        <p14:creationId xmlns:p14="http://schemas.microsoft.com/office/powerpoint/2010/main" val="421282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sz="1600" dirty="0"/>
              <a:t>Federal pipeline safety regulations (49 CFR 192.616 and 49 CFR 195.440) require pipeline operators to develop and implement public awareness programs that follow the guidance provided by the American Petroleum Institute (API) Recommended Practice (RP) 1162, "Public Awareness Programs for Pipeline Operators" (incorporated by reference in federal regulations).</a:t>
            </a:r>
            <a:br>
              <a:rPr lang="en-US" sz="1600" dirty="0"/>
            </a:br>
            <a:endParaRPr lang="en-US" sz="1600" dirty="0"/>
          </a:p>
          <a:p>
            <a:pPr marL="174982" indent="-174982">
              <a:buFontTx/>
              <a:buChar char="-"/>
            </a:pPr>
            <a:r>
              <a:rPr lang="en-US" sz="1600" dirty="0"/>
              <a:t>API RP 1162 is an industry consensus standard that provides guidance and recommendations to pipeline operators for the development and implementation of enhanced public awareness programs. It addresses various elements of such programs, including the intended audiences, the kinds of information to be communicated, frequencies and methodologies for communicating the information, and evaluation of the programs for effectiveness</a:t>
            </a:r>
          </a:p>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31</a:t>
            </a:fld>
            <a:endParaRPr lang="en-US"/>
          </a:p>
        </p:txBody>
      </p:sp>
    </p:spTree>
    <p:extLst>
      <p:ext uri="{BB962C8B-B14F-4D97-AF65-F5344CB8AC3E}">
        <p14:creationId xmlns:p14="http://schemas.microsoft.com/office/powerpoint/2010/main" val="213773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20F22-CFFD-4A54-B290-CFA8C115DEE7}" type="slidenum">
              <a:rPr lang="en-US" smtClean="0"/>
              <a:t>7</a:t>
            </a:fld>
            <a:endParaRPr lang="en-US"/>
          </a:p>
        </p:txBody>
      </p:sp>
    </p:spTree>
    <p:extLst>
      <p:ext uri="{BB962C8B-B14F-4D97-AF65-F5344CB8AC3E}">
        <p14:creationId xmlns:p14="http://schemas.microsoft.com/office/powerpoint/2010/main" val="165558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20F22-CFFD-4A54-B290-CFA8C115DEE7}" type="slidenum">
              <a:rPr lang="en-US" smtClean="0"/>
              <a:t>8</a:t>
            </a:fld>
            <a:endParaRPr lang="en-US"/>
          </a:p>
        </p:txBody>
      </p:sp>
    </p:spTree>
    <p:extLst>
      <p:ext uri="{BB962C8B-B14F-4D97-AF65-F5344CB8AC3E}">
        <p14:creationId xmlns:p14="http://schemas.microsoft.com/office/powerpoint/2010/main" val="36588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10</a:t>
            </a:fld>
            <a:endParaRPr lang="en-US"/>
          </a:p>
        </p:txBody>
      </p:sp>
    </p:spTree>
    <p:extLst>
      <p:ext uri="{BB962C8B-B14F-4D97-AF65-F5344CB8AC3E}">
        <p14:creationId xmlns:p14="http://schemas.microsoft.com/office/powerpoint/2010/main" val="126979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20F22-CFFD-4A54-B290-CFA8C115DEE7}" type="slidenum">
              <a:rPr lang="en-US" smtClean="0"/>
              <a:t>11</a:t>
            </a:fld>
            <a:endParaRPr lang="en-US"/>
          </a:p>
        </p:txBody>
      </p:sp>
    </p:spTree>
    <p:extLst>
      <p:ext uri="{BB962C8B-B14F-4D97-AF65-F5344CB8AC3E}">
        <p14:creationId xmlns:p14="http://schemas.microsoft.com/office/powerpoint/2010/main" val="184948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this, TC Energy invests millions every year in research and development to improve and enhance the safety of our pipelines, from smart drone patrolling, fiber optic monitoring, greenhouse gas reduction and environmental sustainability. TC Energy’s employees are trained to meet all mandated federal requirements for Pipeline Operator Qualifications in the U.S.</a:t>
            </a:r>
          </a:p>
        </p:txBody>
      </p:sp>
      <p:sp>
        <p:nvSpPr>
          <p:cNvPr id="4" name="Slide Number Placeholder 3"/>
          <p:cNvSpPr>
            <a:spLocks noGrp="1"/>
          </p:cNvSpPr>
          <p:nvPr>
            <p:ph type="sldNum" sz="quarter" idx="5"/>
          </p:nvPr>
        </p:nvSpPr>
        <p:spPr/>
        <p:txBody>
          <a:bodyPr/>
          <a:lstStyle/>
          <a:p>
            <a:fld id="{94720F22-CFFD-4A54-B290-CFA8C115DEE7}" type="slidenum">
              <a:rPr lang="en-US" smtClean="0"/>
              <a:t>14</a:t>
            </a:fld>
            <a:endParaRPr lang="en-US"/>
          </a:p>
        </p:txBody>
      </p:sp>
    </p:spTree>
    <p:extLst>
      <p:ext uri="{BB962C8B-B14F-4D97-AF65-F5344CB8AC3E}">
        <p14:creationId xmlns:p14="http://schemas.microsoft.com/office/powerpoint/2010/main" val="40473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Trained crews that are dispatched to the site will coordinate a response with local emergency services. TC Energy will not restart the pipeline until the issue has been addressed and it is safe to do so, with the approval of industry regulators. TC Energy’s policies and practices for emergency response planning go above and beyond the standard regulatory requirements for emergency response.</a:t>
            </a:r>
          </a:p>
        </p:txBody>
      </p:sp>
      <p:sp>
        <p:nvSpPr>
          <p:cNvPr id="4" name="Slide Number Placeholder 3"/>
          <p:cNvSpPr>
            <a:spLocks noGrp="1"/>
          </p:cNvSpPr>
          <p:nvPr>
            <p:ph type="sldNum" sz="quarter" idx="5"/>
          </p:nvPr>
        </p:nvSpPr>
        <p:spPr/>
        <p:txBody>
          <a:bodyPr/>
          <a:lstStyle/>
          <a:p>
            <a:fld id="{94720F22-CFFD-4A54-B290-CFA8C115DEE7}" type="slidenum">
              <a:rPr lang="en-US" smtClean="0"/>
              <a:t>18</a:t>
            </a:fld>
            <a:endParaRPr lang="en-US"/>
          </a:p>
        </p:txBody>
      </p:sp>
    </p:spTree>
    <p:extLst>
      <p:ext uri="{BB962C8B-B14F-4D97-AF65-F5344CB8AC3E}">
        <p14:creationId xmlns:p14="http://schemas.microsoft.com/office/powerpoint/2010/main" val="362850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contact is generally established through the public awareness meetings schedules under the Public Awareness Program but shall be augmented with consultation during ERP development and invitation of Emergency Services to field exercises.</a:t>
            </a:r>
          </a:p>
        </p:txBody>
      </p:sp>
      <p:sp>
        <p:nvSpPr>
          <p:cNvPr id="4" name="Slide Number Placeholder 3"/>
          <p:cNvSpPr>
            <a:spLocks noGrp="1"/>
          </p:cNvSpPr>
          <p:nvPr>
            <p:ph type="sldNum" sz="quarter" idx="5"/>
          </p:nvPr>
        </p:nvSpPr>
        <p:spPr/>
        <p:txBody>
          <a:bodyPr/>
          <a:lstStyle/>
          <a:p>
            <a:fld id="{94720F22-CFFD-4A54-B290-CFA8C115DEE7}" type="slidenum">
              <a:rPr lang="en-US" smtClean="0"/>
              <a:t>20</a:t>
            </a:fld>
            <a:endParaRPr lang="en-US"/>
          </a:p>
        </p:txBody>
      </p:sp>
    </p:spTree>
    <p:extLst>
      <p:ext uri="{BB962C8B-B14F-4D97-AF65-F5344CB8AC3E}">
        <p14:creationId xmlns:p14="http://schemas.microsoft.com/office/powerpoint/2010/main" val="4246971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dirty="0">
                <a:solidFill>
                  <a:srgbClr val="0563C1"/>
                </a:solidFill>
                <a:latin typeface="Calibri" panose="020F0502020204030204" pitchFamily="34" charset="0"/>
                <a:ea typeface="Calibri" panose="020F0502020204030204" pitchFamily="34" charset="0"/>
                <a:cs typeface="Calibri" panose="020F0502020204030204" pitchFamily="34" charset="0"/>
              </a:rPr>
              <a:t>Further information regarding pipelines located in your community can be accessed through the National Pipeline Mapping System at </a:t>
            </a:r>
            <a:r>
              <a:rPr lang="en-US" sz="18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www.npms.phmsa.dot.gov</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spcAft>
                <a:spcPts val="816"/>
              </a:spcAft>
            </a:pPr>
            <a:endParaRPr lang="en-US" u="none" dirty="0"/>
          </a:p>
        </p:txBody>
      </p:sp>
      <p:sp>
        <p:nvSpPr>
          <p:cNvPr id="4" name="Slide Number Placeholder 3"/>
          <p:cNvSpPr>
            <a:spLocks noGrp="1"/>
          </p:cNvSpPr>
          <p:nvPr>
            <p:ph type="sldNum" sz="quarter" idx="5"/>
          </p:nvPr>
        </p:nvSpPr>
        <p:spPr/>
        <p:txBody>
          <a:bodyPr/>
          <a:lstStyle/>
          <a:p>
            <a:fld id="{94720F22-CFFD-4A54-B290-CFA8C115DEE7}" type="slidenum">
              <a:rPr lang="en-US" smtClean="0"/>
              <a:t>24</a:t>
            </a:fld>
            <a:endParaRPr lang="en-US"/>
          </a:p>
        </p:txBody>
      </p:sp>
    </p:spTree>
    <p:extLst>
      <p:ext uri="{BB962C8B-B14F-4D97-AF65-F5344CB8AC3E}">
        <p14:creationId xmlns:p14="http://schemas.microsoft.com/office/powerpoint/2010/main" val="421270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F679-05A6-889D-3A57-40ACC85EC40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8569BF-9B67-B3E3-082F-D11B59C206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896F22-7598-1B19-24BA-460EBB8A9F18}"/>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ADDC4CA6-F281-3E54-6398-2B6535FBD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6F7AB6-CBDF-E741-7A5C-A12A126E1D3F}"/>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63040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177F-BBAA-7DC0-246C-142D657754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9E687-BD5A-4830-F544-DDA7788BEA8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D21A9-5F4B-9FBC-F47D-934B5ECBE9F5}"/>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C3F1A2DF-D965-B0D6-6E68-3891370EE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D53EA1-A51F-C804-9F81-9BC5BABECD93}"/>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42633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3E1F9B-89DC-ACC0-52BF-CB258150D0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7C880C-3986-8934-842F-712F4B1B4A2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A6F4F-E6DB-524F-A06C-63B3F2E1F253}"/>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FE9E8A92-DE2A-8BC8-85FA-2054B6C73B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98C538-CAE0-5DDA-EA05-B709907A4B08}"/>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639004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0" y="5759777"/>
            <a:ext cx="12192000" cy="1098223"/>
          </a:xfrm>
          <a:prstGeom prst="rect">
            <a:avLst/>
          </a:prstGeom>
          <a:solidFill>
            <a:srgbClr val="46535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 Placeholder 4">
            <a:extLst>
              <a:ext uri="{FF2B5EF4-FFF2-40B4-BE49-F238E27FC236}">
                <a16:creationId xmlns:a16="http://schemas.microsoft.com/office/drawing/2014/main" id="{7D1410AC-DBD3-D4E1-7921-F9E1ABD2B920}"/>
              </a:ext>
            </a:extLst>
          </p:cNvPr>
          <p:cNvSpPr>
            <a:spLocks noGrp="1"/>
          </p:cNvSpPr>
          <p:nvPr>
            <p:ph type="body" sz="quarter" idx="10"/>
          </p:nvPr>
        </p:nvSpPr>
        <p:spPr>
          <a:xfrm>
            <a:off x="581025" y="5962650"/>
            <a:ext cx="11029950" cy="619125"/>
          </a:xfrm>
        </p:spPr>
        <p:txBody>
          <a:bodyPr>
            <a:normAutofit/>
          </a:bodyPr>
          <a:lstStyle>
            <a:lvl1pPr marL="0" indent="0">
              <a:buFontTx/>
              <a:buNone/>
              <a:defRPr sz="2000">
                <a:solidFill>
                  <a:srgbClr val="FFFFFF"/>
                </a:solidFill>
              </a:defRPr>
            </a:lvl1pPr>
            <a:lvl5pPr marL="1368000" indent="0">
              <a:buNone/>
              <a:defRPr/>
            </a:lvl5pPr>
          </a:lstStyle>
          <a:p>
            <a:pPr lvl="0"/>
            <a:r>
              <a:rPr lang="en-US" dirty="0"/>
              <a:t>Click to edit Master text styles</a:t>
            </a:r>
          </a:p>
        </p:txBody>
      </p:sp>
    </p:spTree>
    <p:extLst>
      <p:ext uri="{BB962C8B-B14F-4D97-AF65-F5344CB8AC3E}">
        <p14:creationId xmlns:p14="http://schemas.microsoft.com/office/powerpoint/2010/main" val="2324329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Cov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23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27861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Cov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799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56056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0" y="5759777"/>
            <a:ext cx="12192000" cy="1098223"/>
          </a:xfrm>
          <a:prstGeom prst="rect">
            <a:avLst/>
          </a:prstGeom>
          <a:solidFill>
            <a:srgbClr val="46535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 Placeholder 4">
            <a:extLst>
              <a:ext uri="{FF2B5EF4-FFF2-40B4-BE49-F238E27FC236}">
                <a16:creationId xmlns:a16="http://schemas.microsoft.com/office/drawing/2014/main" id="{7D1410AC-DBD3-D4E1-7921-F9E1ABD2B920}"/>
              </a:ext>
            </a:extLst>
          </p:cNvPr>
          <p:cNvSpPr>
            <a:spLocks noGrp="1"/>
          </p:cNvSpPr>
          <p:nvPr>
            <p:ph type="body" sz="quarter" idx="10"/>
          </p:nvPr>
        </p:nvSpPr>
        <p:spPr>
          <a:xfrm>
            <a:off x="581025" y="5962650"/>
            <a:ext cx="11029950" cy="619125"/>
          </a:xfrm>
          <a:prstGeom prst="rect">
            <a:avLst/>
          </a:prstGeom>
        </p:spPr>
        <p:txBody>
          <a:bodyPr>
            <a:normAutofit/>
          </a:bodyPr>
          <a:lstStyle>
            <a:lvl1pPr marL="0" indent="0">
              <a:buFontTx/>
              <a:buNone/>
              <a:defRPr sz="2000">
                <a:solidFill>
                  <a:srgbClr val="FFFFFF"/>
                </a:solidFill>
              </a:defRPr>
            </a:lvl1pPr>
            <a:lvl5pPr marL="1368000" indent="0">
              <a:buNone/>
              <a:defRPr/>
            </a:lvl5pPr>
          </a:lstStyle>
          <a:p>
            <a:pPr lvl="0"/>
            <a:r>
              <a:rPr lang="en-US" dirty="0"/>
              <a:t>Click to edit Master text styles</a:t>
            </a:r>
          </a:p>
        </p:txBody>
      </p:sp>
    </p:spTree>
    <p:extLst>
      <p:ext uri="{BB962C8B-B14F-4D97-AF65-F5344CB8AC3E}">
        <p14:creationId xmlns:p14="http://schemas.microsoft.com/office/powerpoint/2010/main" val="1895483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Cov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23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a:prstGeom prst="rect">
            <a:avLst/>
          </a:prstGeo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400975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0" y="5759777"/>
            <a:ext cx="12192000" cy="1098223"/>
          </a:xfrm>
          <a:prstGeom prst="rect">
            <a:avLst/>
          </a:prstGeom>
          <a:solidFill>
            <a:srgbClr val="46535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 Placeholder 4">
            <a:extLst>
              <a:ext uri="{FF2B5EF4-FFF2-40B4-BE49-F238E27FC236}">
                <a16:creationId xmlns:a16="http://schemas.microsoft.com/office/drawing/2014/main" id="{7D1410AC-DBD3-D4E1-7921-F9E1ABD2B920}"/>
              </a:ext>
            </a:extLst>
          </p:cNvPr>
          <p:cNvSpPr>
            <a:spLocks noGrp="1"/>
          </p:cNvSpPr>
          <p:nvPr>
            <p:ph type="body" sz="quarter" idx="10"/>
          </p:nvPr>
        </p:nvSpPr>
        <p:spPr>
          <a:xfrm>
            <a:off x="581025" y="5962650"/>
            <a:ext cx="11029950" cy="619125"/>
          </a:xfrm>
          <a:prstGeom prst="rect">
            <a:avLst/>
          </a:prstGeom>
        </p:spPr>
        <p:txBody>
          <a:bodyPr>
            <a:normAutofit/>
          </a:bodyPr>
          <a:lstStyle>
            <a:lvl1pPr marL="0" indent="0">
              <a:buFontTx/>
              <a:buNone/>
              <a:defRPr sz="2000">
                <a:solidFill>
                  <a:srgbClr val="FFFFFF"/>
                </a:solidFill>
              </a:defRPr>
            </a:lvl1pPr>
            <a:lvl5pPr marL="1368000" indent="0">
              <a:buNone/>
              <a:defRPr/>
            </a:lvl5pPr>
          </a:lstStyle>
          <a:p>
            <a:pPr lvl="0"/>
            <a:r>
              <a:rPr lang="en-US" dirty="0"/>
              <a:t>Click to edit Master text styles</a:t>
            </a:r>
          </a:p>
        </p:txBody>
      </p:sp>
    </p:spTree>
    <p:extLst>
      <p:ext uri="{BB962C8B-B14F-4D97-AF65-F5344CB8AC3E}">
        <p14:creationId xmlns:p14="http://schemas.microsoft.com/office/powerpoint/2010/main" val="2241910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ection Cov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799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a:prstGeom prst="rect">
            <a:avLst/>
          </a:prstGeo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916990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7BB2-2670-C966-90E6-C39E007B1C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067675-8E7A-FDC3-8C21-D0A1C84D9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93DF77-2C7E-2799-0343-8AFB5CC717F7}"/>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9735E82F-5439-4F36-39E0-241BD0037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4D795-C923-A03C-FE57-23CC7B0FBD3C}"/>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73752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1561-D530-3880-3302-BD764D317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BAD257-31F4-5CF4-B59E-CB470EB7C9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E89D5-4DB3-DF0C-FD04-CA943C071347}"/>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DA3EBA75-4274-40C7-BF35-AB3AF3174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0FC98A-4A69-9B85-F2F0-798458A1C0AE}"/>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454806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115D9-693B-2269-094F-CC0BD2BC5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3C2086-5939-E1D1-28A0-C85FE4445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4B4E2-9648-8F3D-D428-477142D1E7EE}"/>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FDD155F0-784F-924D-7249-9B1F66249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917D8-F7C6-3E32-CD75-7BAF8A40CDFA}"/>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151578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D679-F47E-F6A3-8277-3ED8CEDD18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F6339-4829-7EA3-CD86-5F007896D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488A9-B682-1980-EA51-1670863241D5}"/>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606C1974-E3BA-91BA-0925-7F2A59D86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54896-DFBA-7D3C-46F4-5482C16F48BB}"/>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993556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D315-94DC-EF36-2608-7355D5714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76C95-A8B0-7F63-6A1E-2CDCAEF172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26E5E-C83F-5502-5083-1E7012BDB5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916901-96FE-6990-ED96-5D536A22B712}"/>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6" name="Footer Placeholder 5">
            <a:extLst>
              <a:ext uri="{FF2B5EF4-FFF2-40B4-BE49-F238E27FC236}">
                <a16:creationId xmlns:a16="http://schemas.microsoft.com/office/drawing/2014/main" id="{364D34D9-6FC4-A05F-D552-9053091D6D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679B9-BA3E-AD97-AA1A-8D1F79868D1F}"/>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998405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5BF-3798-35C6-FDFA-5B37FEB0D9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CE334E-A483-FE27-C466-3F97BA0A7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776A9B-EF27-B47D-E93C-8C53670BD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5CD1CD-E5E5-57BE-3485-FEADFAE94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A09974-53B8-B19C-9D55-802625ECF5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4A248B-726E-EF11-9D28-AD404ABEAD04}"/>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8" name="Footer Placeholder 7">
            <a:extLst>
              <a:ext uri="{FF2B5EF4-FFF2-40B4-BE49-F238E27FC236}">
                <a16:creationId xmlns:a16="http://schemas.microsoft.com/office/drawing/2014/main" id="{76052C7B-3BC0-3DF4-FBCD-EBB61C28CE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A2402E-C629-9506-425E-B6EAEDF644FF}"/>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804545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B414-99D3-1208-D5B8-5742AB374A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F1C65A-255F-B229-C91C-9AAC59B41FD1}"/>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4" name="Footer Placeholder 3">
            <a:extLst>
              <a:ext uri="{FF2B5EF4-FFF2-40B4-BE49-F238E27FC236}">
                <a16:creationId xmlns:a16="http://schemas.microsoft.com/office/drawing/2014/main" id="{350D56E7-F6E3-BB42-8C53-1A66378429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10AA18-816D-29CC-A322-C48E07094DE6}"/>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526918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B64A1-D03F-A0D5-8FA8-92EFDF320083}"/>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3" name="Footer Placeholder 2">
            <a:extLst>
              <a:ext uri="{FF2B5EF4-FFF2-40B4-BE49-F238E27FC236}">
                <a16:creationId xmlns:a16="http://schemas.microsoft.com/office/drawing/2014/main" id="{4D6AECF6-DDF3-3C09-7BA2-A9E7A0ABD7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48BA5-5BA8-3AE7-B5A1-B3458DAC7E64}"/>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602134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580B-B726-0731-31C0-F769D9B06E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7A0CD0-323B-6F33-37F5-696949A191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85AA38-D33D-0B82-6DCF-3665790545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34DAE-0766-EB52-9A84-75F82C35FE7C}"/>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6" name="Footer Placeholder 5">
            <a:extLst>
              <a:ext uri="{FF2B5EF4-FFF2-40B4-BE49-F238E27FC236}">
                <a16:creationId xmlns:a16="http://schemas.microsoft.com/office/drawing/2014/main" id="{30B15C64-AB21-7539-74C0-271B8A1595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4E129-3C7B-BA16-9E78-B960755DB284}"/>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176164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67AB-D18C-C3F8-E904-3DEE6CEA4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ABCB12-D02D-A177-E84C-094DF5C46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805B7-7563-9218-444A-77FCE29EB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B16DED-0C6C-753B-1C11-2A8C6FE27148}"/>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6" name="Footer Placeholder 5">
            <a:extLst>
              <a:ext uri="{FF2B5EF4-FFF2-40B4-BE49-F238E27FC236}">
                <a16:creationId xmlns:a16="http://schemas.microsoft.com/office/drawing/2014/main" id="{0C8087DE-DF69-18C2-A57C-991125BEA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74148-C3D4-95D2-8FE1-A8A287350D11}"/>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68168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59CE-B8AC-F201-9881-1C09E1428A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1CD359-0D16-402A-BE3F-357F3EC2D6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6344C-129B-6372-4E3B-39D3EDFB092D}"/>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7A4B4D15-2D19-5100-0949-ECA047968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42100-9D90-36BF-88BD-C629BF77243C}"/>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367498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EDAB3-0903-2AC5-B497-066BBAE6EA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F17D90-4565-7B7A-1B2A-FD15931A55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A4FEC-5509-B2E4-EB9F-F8390BBF28AB}"/>
              </a:ext>
            </a:extLst>
          </p:cNvPr>
          <p:cNvSpPr>
            <a:spLocks noGrp="1"/>
          </p:cNvSpPr>
          <p:nvPr>
            <p:ph type="dt" sz="half" idx="10"/>
          </p:nvPr>
        </p:nvSpPr>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D82E6F02-5B00-9D30-8BB4-4D0E8CC4F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20D88-6069-A23B-F3CF-8204B8710E4F}"/>
              </a:ext>
            </a:extLst>
          </p:cNvPr>
          <p:cNvSpPr>
            <a:spLocks noGrp="1"/>
          </p:cNvSpPr>
          <p:nvPr>
            <p:ph type="sldNum" sz="quarter" idx="12"/>
          </p:nvPr>
        </p:nvSpPr>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36057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9DA3-716A-65B7-6E2A-FAD91F548F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AF801E-CFBA-CDD2-7300-FD1354E0964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479B7-0638-31CF-F3AF-679610BDA440}"/>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5" name="Footer Placeholder 4">
            <a:extLst>
              <a:ext uri="{FF2B5EF4-FFF2-40B4-BE49-F238E27FC236}">
                <a16:creationId xmlns:a16="http://schemas.microsoft.com/office/drawing/2014/main" id="{305D8AA1-AEDE-21BF-6BC5-AA6617D66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77576-6819-2511-8F81-9B8E6DF911BA}"/>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13221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Cov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237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71804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0" y="5759777"/>
            <a:ext cx="12192000" cy="1098223"/>
          </a:xfrm>
          <a:prstGeom prst="rect">
            <a:avLst/>
          </a:prstGeom>
          <a:solidFill>
            <a:srgbClr val="465359">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Text Placeholder 4">
            <a:extLst>
              <a:ext uri="{FF2B5EF4-FFF2-40B4-BE49-F238E27FC236}">
                <a16:creationId xmlns:a16="http://schemas.microsoft.com/office/drawing/2014/main" id="{7D1410AC-DBD3-D4E1-7921-F9E1ABD2B920}"/>
              </a:ext>
            </a:extLst>
          </p:cNvPr>
          <p:cNvSpPr>
            <a:spLocks noGrp="1"/>
          </p:cNvSpPr>
          <p:nvPr>
            <p:ph type="body" sz="quarter" idx="10"/>
          </p:nvPr>
        </p:nvSpPr>
        <p:spPr>
          <a:xfrm>
            <a:off x="581025" y="5962650"/>
            <a:ext cx="11029950" cy="619125"/>
          </a:xfrm>
        </p:spPr>
        <p:txBody>
          <a:bodyPr>
            <a:normAutofit/>
          </a:bodyPr>
          <a:lstStyle>
            <a:lvl1pPr marL="0" indent="0">
              <a:buFontTx/>
              <a:buNone/>
              <a:defRPr sz="2000">
                <a:solidFill>
                  <a:srgbClr val="FFFFFF"/>
                </a:solidFill>
              </a:defRPr>
            </a:lvl1pPr>
            <a:lvl5pPr marL="1368000" indent="0">
              <a:buNone/>
              <a:defRPr/>
            </a:lvl5pPr>
          </a:lstStyle>
          <a:p>
            <a:pPr lvl="0"/>
            <a:r>
              <a:rPr lang="en-US" dirty="0"/>
              <a:t>Click to edit Master text styles</a:t>
            </a:r>
          </a:p>
        </p:txBody>
      </p:sp>
    </p:spTree>
    <p:extLst>
      <p:ext uri="{BB962C8B-B14F-4D97-AF65-F5344CB8AC3E}">
        <p14:creationId xmlns:p14="http://schemas.microsoft.com/office/powerpoint/2010/main" val="341815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Cov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8DCF5-8771-173E-0201-33F22124FC77}"/>
              </a:ext>
            </a:extLst>
          </p:cNvPr>
          <p:cNvSpPr/>
          <p:nvPr userDrawn="1"/>
        </p:nvSpPr>
        <p:spPr>
          <a:xfrm>
            <a:off x="0" y="-1071"/>
            <a:ext cx="12192000" cy="6859071"/>
          </a:xfrm>
          <a:prstGeom prst="rect">
            <a:avLst/>
          </a:prstGeom>
          <a:solidFill>
            <a:srgbClr val="799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29DA14A-AE32-D839-0026-09EF687FEC7E}"/>
              </a:ext>
            </a:extLst>
          </p:cNvPr>
          <p:cNvSpPr>
            <a:spLocks noGrp="1"/>
          </p:cNvSpPr>
          <p:nvPr>
            <p:ph type="title" hasCustomPrompt="1"/>
          </p:nvPr>
        </p:nvSpPr>
        <p:spPr>
          <a:xfrm>
            <a:off x="0" y="2892591"/>
            <a:ext cx="12192000" cy="658005"/>
          </a:xfrm>
        </p:spPr>
        <p:txBody>
          <a:bodyPr>
            <a:noAutofit/>
          </a:bodyPr>
          <a:lstStyle>
            <a:lvl1pPr algn="ctr">
              <a:defRPr sz="4000" b="1" cap="none">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02505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94A0-0E81-F2A7-D59D-1327CCA278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035B5FC-16B4-98C1-9389-D0B5C09A55B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0C9085-C718-01DC-C2E0-4525D15E3D6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50CFCB-15BA-E047-01F4-9786EDE6BF31}"/>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6" name="Footer Placeholder 5">
            <a:extLst>
              <a:ext uri="{FF2B5EF4-FFF2-40B4-BE49-F238E27FC236}">
                <a16:creationId xmlns:a16="http://schemas.microsoft.com/office/drawing/2014/main" id="{5934B90D-0C83-DA15-D3F1-3C19B3B18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B14CC0-7C43-A4A6-14D2-336CC8AB745C}"/>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242417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BF66-5E88-0C5E-9BB5-2CFE653F77E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61F4582-11B4-EBCA-FE5B-34F7DD4F2E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5CD2BB-3E23-FADD-4DC8-D2E4ACF3EC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481FCB-5C57-6B1D-D3F2-BD7FCB9F07D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7FE3A-C8E3-EA15-19E2-01043A237B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A92DC9-FF88-79F2-BF3E-FE19B712F7B6}"/>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8" name="Footer Placeholder 7">
            <a:extLst>
              <a:ext uri="{FF2B5EF4-FFF2-40B4-BE49-F238E27FC236}">
                <a16:creationId xmlns:a16="http://schemas.microsoft.com/office/drawing/2014/main" id="{56A2739D-45EA-A672-200F-7BC62258C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1334C-D922-F522-7FEA-B03E587CB489}"/>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14184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D78A-0B2C-B95F-0082-6FA657CD43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300C0C-477F-7B59-5E9C-66C3BC08AC41}"/>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4" name="Footer Placeholder 3">
            <a:extLst>
              <a:ext uri="{FF2B5EF4-FFF2-40B4-BE49-F238E27FC236}">
                <a16:creationId xmlns:a16="http://schemas.microsoft.com/office/drawing/2014/main" id="{05628AD6-75E6-9FEB-E136-A50DF1B153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3383531-6CDF-2F3F-3A4E-B3A63D059159}"/>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36809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F501F-25D6-383B-4687-60DF3051130E}"/>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3" name="Footer Placeholder 2">
            <a:extLst>
              <a:ext uri="{FF2B5EF4-FFF2-40B4-BE49-F238E27FC236}">
                <a16:creationId xmlns:a16="http://schemas.microsoft.com/office/drawing/2014/main" id="{3CAA0BE9-EBAA-E7C0-6B7B-B7EF695C3C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A78600F-B918-0A41-0D8A-B9B87735DAB4}"/>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403589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466F-E589-0218-13B7-A58C1B69D3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FD8BC9-816A-4817-A5B1-2FFB75E5CB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2B47E7-8BED-5184-1BE7-0A97DA7BB9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F0242-6D1A-9DC9-25C8-4366863A4102}"/>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6" name="Footer Placeholder 5">
            <a:extLst>
              <a:ext uri="{FF2B5EF4-FFF2-40B4-BE49-F238E27FC236}">
                <a16:creationId xmlns:a16="http://schemas.microsoft.com/office/drawing/2014/main" id="{7E503F5A-43E8-74D7-DB21-3EFE330414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CCF117-27B7-7B5A-2A4A-5D555C707EB6}"/>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43201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D2A6-E3F6-66D9-3A5C-4B7DBB08E0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29CEB3-7E94-D84D-7081-17A6918272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0F3BB-19CD-BF1F-B50B-75DAD7FC38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D8DEDC-B115-6230-ADD0-D019E3BE4B61}"/>
              </a:ext>
            </a:extLst>
          </p:cNvPr>
          <p:cNvSpPr>
            <a:spLocks noGrp="1"/>
          </p:cNvSpPr>
          <p:nvPr>
            <p:ph type="dt" sz="half" idx="10"/>
          </p:nvPr>
        </p:nvSpPr>
        <p:spPr>
          <a:xfrm>
            <a:off x="838200" y="6356350"/>
            <a:ext cx="2743200" cy="365125"/>
          </a:xfrm>
          <a:prstGeom prst="rect">
            <a:avLst/>
          </a:prstGeom>
        </p:spPr>
        <p:txBody>
          <a:bodyPr/>
          <a:lstStyle/>
          <a:p>
            <a:fld id="{1B49B91A-E061-45F0-AD4F-3307C96F5339}" type="datetimeFigureOut">
              <a:rPr lang="en-US" smtClean="0"/>
              <a:t>12/19/2023</a:t>
            </a:fld>
            <a:endParaRPr lang="en-US"/>
          </a:p>
        </p:txBody>
      </p:sp>
      <p:sp>
        <p:nvSpPr>
          <p:cNvPr id="6" name="Footer Placeholder 5">
            <a:extLst>
              <a:ext uri="{FF2B5EF4-FFF2-40B4-BE49-F238E27FC236}">
                <a16:creationId xmlns:a16="http://schemas.microsoft.com/office/drawing/2014/main" id="{56AFD47C-3A56-5B0B-1F4D-29ABE1B45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48AEB7-1082-07A9-321D-FAAF2002CB14}"/>
              </a:ext>
            </a:extLst>
          </p:cNvPr>
          <p:cNvSpPr>
            <a:spLocks noGrp="1"/>
          </p:cNvSpPr>
          <p:nvPr>
            <p:ph type="sldNum" sz="quarter" idx="12"/>
          </p:nvPr>
        </p:nvSpPr>
        <p:spPr>
          <a:xfrm>
            <a:off x="8610600" y="6356350"/>
            <a:ext cx="2743200" cy="365125"/>
          </a:xfrm>
          <a:prstGeom prst="rect">
            <a:avLst/>
          </a:prstGeom>
        </p:spPr>
        <p:txBody>
          <a:bodyPr/>
          <a:lstStyle/>
          <a:p>
            <a:fld id="{D396E3B3-3583-4FFA-99DD-B2BAFAC81F20}" type="slidenum">
              <a:rPr lang="en-US" smtClean="0"/>
              <a:t>‹#›</a:t>
            </a:fld>
            <a:endParaRPr lang="en-US"/>
          </a:p>
        </p:txBody>
      </p:sp>
    </p:spTree>
    <p:extLst>
      <p:ext uri="{BB962C8B-B14F-4D97-AF65-F5344CB8AC3E}">
        <p14:creationId xmlns:p14="http://schemas.microsoft.com/office/powerpoint/2010/main" val="37281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485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 id="2147483749" r:id="rId13"/>
    <p:sldLayoutId id="2147483750" r:id="rId14"/>
    <p:sldLayoutId id="2147483748" r:id="rId15"/>
    <p:sldLayoutId id="2147483793" r:id="rId16"/>
    <p:sldLayoutId id="2147483794" r:id="rId17"/>
    <p:sldLayoutId id="21474837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86288-2041-CCAF-F98C-5794AE56B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81A298-ADD3-8954-561A-F1FC5EA2DD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5800C-5BF0-BB6E-B119-57C5AB9CB6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BBB2A-E560-4EF6-A9DC-4F17459937B1}" type="datetimeFigureOut">
              <a:rPr lang="en-US" smtClean="0"/>
              <a:t>12/19/2023</a:t>
            </a:fld>
            <a:endParaRPr lang="en-US"/>
          </a:p>
        </p:txBody>
      </p:sp>
      <p:sp>
        <p:nvSpPr>
          <p:cNvPr id="5" name="Footer Placeholder 4">
            <a:extLst>
              <a:ext uri="{FF2B5EF4-FFF2-40B4-BE49-F238E27FC236}">
                <a16:creationId xmlns:a16="http://schemas.microsoft.com/office/drawing/2014/main" id="{5E7BBA6F-40E0-B6C6-2DAD-EB791ABE5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F25157-1354-DDBC-7AE8-E374BE2D8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85431-8197-4C47-B6E8-31765B80A3C1}" type="slidenum">
              <a:rPr lang="en-US" smtClean="0"/>
              <a:t>‹#›</a:t>
            </a:fld>
            <a:endParaRPr lang="en-US"/>
          </a:p>
        </p:txBody>
      </p:sp>
    </p:spTree>
    <p:extLst>
      <p:ext uri="{BB962C8B-B14F-4D97-AF65-F5344CB8AC3E}">
        <p14:creationId xmlns:p14="http://schemas.microsoft.com/office/powerpoint/2010/main" val="150169447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hyperlink" Target="https://www.geograph.org.uk/photo/591698" TargetMode="External"/><Relationship Id="rId2" Type="http://schemas.openxmlformats.org/officeDocument/2006/relationships/image" Target="../media/image9.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5.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pressbooks.bccampus.ca/esm1/chapter/chapter-9-communications/" TargetMode="External"/><Relationship Id="rId2" Type="http://schemas.openxmlformats.org/officeDocument/2006/relationships/image" Target="../media/image16.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hyperlink" Target="https://www.phmsa.dot.gov/hazmat/emergency-response-guidebook-erg" TargetMode="Externa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all811.com/" TargetMode="Externa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s://www.geograph.ie/photo/6395414" TargetMode="External"/><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hyperlink" Target="https://www.npms.phmsa.dot.gov/"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https://www.rrc.texas.gov/pipeline-safety/"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hyperlink" Target="https://kcc.ks.gov/index.php" TargetMode="External"/><Relationship Id="rId4" Type="http://schemas.openxmlformats.org/officeDocument/2006/relationships/hyperlink" Target="https://oklahoma.gov/occ.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rawpixel.com/image/421916/free-photo-image-pipeline-petroleum-oil-pipeline" TargetMode="External"/><Relationship Id="rId2" Type="http://schemas.openxmlformats.org/officeDocument/2006/relationships/image" Target="../media/image6.0"/><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09078-DF45-2EDD-9C9D-07A8157BFFBB}"/>
              </a:ext>
            </a:extLst>
          </p:cNvPr>
          <p:cNvSpPr txBox="1"/>
          <p:nvPr/>
        </p:nvSpPr>
        <p:spPr>
          <a:xfrm>
            <a:off x="650449" y="4167110"/>
            <a:ext cx="10901471" cy="1350712"/>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6600" b="1">
                <a:latin typeface="+mj-lt"/>
                <a:ea typeface="+mj-ea"/>
                <a:cs typeface="+mj-cs"/>
              </a:rPr>
              <a:t>Natural gas pipeline information</a:t>
            </a:r>
          </a:p>
        </p:txBody>
      </p:sp>
      <p:pic>
        <p:nvPicPr>
          <p:cNvPr id="3" name="Picture 2">
            <a:extLst>
              <a:ext uri="{FF2B5EF4-FFF2-40B4-BE49-F238E27FC236}">
                <a16:creationId xmlns:a16="http://schemas.microsoft.com/office/drawing/2014/main" id="{84AC9EA5-7739-7751-FB98-537380759EFE}"/>
              </a:ext>
            </a:extLst>
          </p:cNvPr>
          <p:cNvPicPr>
            <a:picLocks noChangeAspect="1"/>
          </p:cNvPicPr>
          <p:nvPr/>
        </p:nvPicPr>
        <p:blipFill rotWithShape="1">
          <a:blip r:embed="rId2"/>
          <a:srcRect b="513"/>
          <a:stretch/>
        </p:blipFill>
        <p:spPr>
          <a:xfrm>
            <a:off x="2880360" y="815159"/>
            <a:ext cx="6431280" cy="2975436"/>
          </a:xfrm>
          <a:prstGeom prst="rect">
            <a:avLst/>
          </a:prstGeom>
          <a:effectLst/>
        </p:spPr>
      </p:pic>
    </p:spTree>
    <p:extLst>
      <p:ext uri="{BB962C8B-B14F-4D97-AF65-F5344CB8AC3E}">
        <p14:creationId xmlns:p14="http://schemas.microsoft.com/office/powerpoint/2010/main" val="124385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7102-66C6-50BC-567F-987547940980}"/>
              </a:ext>
            </a:extLst>
          </p:cNvPr>
          <p:cNvSpPr txBox="1">
            <a:spLocks/>
          </p:cNvSpPr>
          <p:nvPr/>
        </p:nvSpPr>
        <p:spPr>
          <a:xfrm>
            <a:off x="767853" y="668398"/>
            <a:ext cx="6071485" cy="264396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latin typeface="Calibri" panose="020F0502020204030204" pitchFamily="34" charset="0"/>
                <a:ea typeface="Calibri" panose="020F0502020204030204" pitchFamily="34" charset="0"/>
                <a:cs typeface="Times New Roman" panose="02020603050405020304" pitchFamily="18" charset="0"/>
              </a:rPr>
              <a:t>Overview of potential hazards </a:t>
            </a:r>
            <a:br>
              <a:rPr lang="en-US" sz="5400" b="1" dirty="0">
                <a:latin typeface="Calibri" panose="020F0502020204030204" pitchFamily="34" charset="0"/>
                <a:ea typeface="Calibri" panose="020F0502020204030204" pitchFamily="34" charset="0"/>
                <a:cs typeface="Times New Roman" panose="02020603050405020304" pitchFamily="18" charset="0"/>
              </a:rPr>
            </a:br>
            <a:r>
              <a:rPr lang="en-US" sz="5400" b="1" dirty="0">
                <a:latin typeface="Calibri" panose="020F0502020204030204" pitchFamily="34" charset="0"/>
                <a:ea typeface="Calibri" panose="020F0502020204030204" pitchFamily="34" charset="0"/>
                <a:cs typeface="Times New Roman" panose="02020603050405020304" pitchFamily="18" charset="0"/>
              </a:rPr>
              <a:t>of a gas release</a:t>
            </a: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767853" y="3004457"/>
            <a:ext cx="6697953" cy="309129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3200" dirty="0">
                <a:solidFill>
                  <a:srgbClr val="555759"/>
                </a:solidFill>
                <a:latin typeface="Calibri" panose="020F0502020204030204" pitchFamily="34" charset="0"/>
                <a:cs typeface="Calibri" panose="020F0502020204030204" pitchFamily="34" charset="0"/>
              </a:rPr>
              <a:t>Natural gas is extremely flammable and may explode if heated, natural gas may also displace oxygen and cause rapid suffocation.</a:t>
            </a:r>
          </a:p>
        </p:txBody>
      </p:sp>
      <p:pic>
        <p:nvPicPr>
          <p:cNvPr id="10" name="Picture 9">
            <a:extLst>
              <a:ext uri="{FF2B5EF4-FFF2-40B4-BE49-F238E27FC236}">
                <a16:creationId xmlns:a16="http://schemas.microsoft.com/office/drawing/2014/main" id="{C17CDEFD-E459-3727-3CC8-37FEA8BBD706}"/>
              </a:ext>
            </a:extLst>
          </p:cNvPr>
          <p:cNvPicPr>
            <a:picLocks noChangeAspect="1"/>
          </p:cNvPicPr>
          <p:nvPr/>
        </p:nvPicPr>
        <p:blipFill rotWithShape="1">
          <a:blip r:embed="rId3"/>
          <a:srcRect l="44287" t="2625" r="28502" b="28498"/>
          <a:stretch/>
        </p:blipFill>
        <p:spPr>
          <a:xfrm>
            <a:off x="8128000" y="-1"/>
            <a:ext cx="4064000" cy="6857999"/>
          </a:xfrm>
          <a:prstGeom prst="rect">
            <a:avLst/>
          </a:prstGeom>
        </p:spPr>
      </p:pic>
    </p:spTree>
    <p:extLst>
      <p:ext uri="{BB962C8B-B14F-4D97-AF65-F5344CB8AC3E}">
        <p14:creationId xmlns:p14="http://schemas.microsoft.com/office/powerpoint/2010/main" val="2590014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F8E2-E1EE-F84E-EE6E-BF675B668A7B}"/>
              </a:ext>
            </a:extLst>
          </p:cNvPr>
          <p:cNvSpPr>
            <a:spLocks noGrp="1"/>
          </p:cNvSpPr>
          <p:nvPr>
            <p:ph type="title"/>
          </p:nvPr>
        </p:nvSpPr>
        <p:spPr>
          <a:xfrm>
            <a:off x="672607" y="660936"/>
            <a:ext cx="3031852" cy="2136321"/>
          </a:xfrm>
        </p:spPr>
        <p:txBody>
          <a:bodyPr anchor="t">
            <a:noAutofit/>
          </a:bodyPr>
          <a:lstStyle/>
          <a:p>
            <a:pPr>
              <a:lnSpc>
                <a:spcPts val="5500"/>
              </a:lnSpc>
            </a:pPr>
            <a:r>
              <a:rPr lang="en-US" sz="5400" b="1" cap="none" dirty="0">
                <a:effectLst/>
                <a:latin typeface="Calibri" panose="020F0502020204030204" pitchFamily="34" charset="0"/>
                <a:ea typeface="Calibri" panose="020F0502020204030204" pitchFamily="34" charset="0"/>
                <a:cs typeface="Times New Roman" panose="02020603050405020304" pitchFamily="18" charset="0"/>
              </a:rPr>
              <a:t>Causes of pipeline failures</a:t>
            </a:r>
            <a:endParaRPr lang="en-US" sz="5400" cap="none" dirty="0"/>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1"/>
          </p:nvPr>
        </p:nvSpPr>
        <p:spPr>
          <a:xfrm>
            <a:off x="4499865" y="1990164"/>
            <a:ext cx="7052056" cy="4468549"/>
          </a:xfrm>
        </p:spPr>
        <p:txBody>
          <a:bodyPr anchor="b">
            <a:noAutofit/>
          </a:bodyPr>
          <a:lstStyle/>
          <a:p>
            <a:pPr>
              <a:lnSpc>
                <a:spcPct val="100000"/>
              </a:lnSpc>
              <a:spcBef>
                <a:spcPts val="0"/>
              </a:spcBef>
              <a:buClr>
                <a:srgbClr val="B00000"/>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The leading cause of pipeline accidents happen because third-party excavators do not call 811 for the proper locations of the pipe before they start digging.</a:t>
            </a:r>
          </a:p>
          <a:p>
            <a:pPr>
              <a:lnSpc>
                <a:spcPct val="100000"/>
              </a:lnSpc>
              <a:spcBef>
                <a:spcPts val="0"/>
              </a:spcBef>
              <a:buClr>
                <a:srgbClr val="B00000"/>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Even minor excavation activities can cause damage to a pipeline, it’s protective coating or to other buried utility lines.</a:t>
            </a:r>
          </a:p>
          <a:p>
            <a:pPr>
              <a:lnSpc>
                <a:spcPct val="100000"/>
              </a:lnSpc>
              <a:spcBef>
                <a:spcPts val="0"/>
              </a:spcBef>
              <a:buClr>
                <a:srgbClr val="B00000"/>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Corrosion, material defects, worker error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and events of nature can also be causes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of pipeline failures.</a:t>
            </a:r>
          </a:p>
        </p:txBody>
      </p:sp>
      <p:sp>
        <p:nvSpPr>
          <p:cNvPr id="5" name="Content Placeholder 2">
            <a:extLst>
              <a:ext uri="{FF2B5EF4-FFF2-40B4-BE49-F238E27FC236}">
                <a16:creationId xmlns:a16="http://schemas.microsoft.com/office/drawing/2014/main" id="{51DCC1DE-1C20-260B-F767-6496FC5AD9E1}"/>
              </a:ext>
            </a:extLst>
          </p:cNvPr>
          <p:cNvSpPr txBox="1">
            <a:spLocks/>
          </p:cNvSpPr>
          <p:nvPr/>
        </p:nvSpPr>
        <p:spPr>
          <a:xfrm>
            <a:off x="4496696" y="660936"/>
            <a:ext cx="7143078" cy="98498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dirty="0">
                <a:solidFill>
                  <a:srgbClr val="B00000"/>
                </a:solidFill>
                <a:latin typeface="Calibri" panose="020F0502020204030204" pitchFamily="34" charset="0"/>
                <a:cs typeface="Calibri" panose="020F0502020204030204" pitchFamily="34" charset="0"/>
              </a:rPr>
              <a:t>Although pipeline incidents are relatively rare, accidents do occur.</a:t>
            </a:r>
          </a:p>
        </p:txBody>
      </p:sp>
    </p:spTree>
    <p:extLst>
      <p:ext uri="{BB962C8B-B14F-4D97-AF65-F5344CB8AC3E}">
        <p14:creationId xmlns:p14="http://schemas.microsoft.com/office/powerpoint/2010/main" val="86106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CDEFD-E459-3727-3CC8-37FEA8BBD706}"/>
              </a:ext>
            </a:extLst>
          </p:cNvPr>
          <p:cNvPicPr>
            <a:picLocks noChangeAspect="1"/>
          </p:cNvPicPr>
          <p:nvPr/>
        </p:nvPicPr>
        <p:blipFill rotWithShape="1">
          <a:blip r:embed="rId2"/>
          <a:srcRect l="3641" t="6489" r="23873" b="1103"/>
          <a:stretch/>
        </p:blipFill>
        <p:spPr>
          <a:xfrm>
            <a:off x="7010400" y="0"/>
            <a:ext cx="5181600" cy="4403806"/>
          </a:xfrm>
          <a:prstGeom prst="rect">
            <a:avLst/>
          </a:prstGeom>
        </p:spPr>
      </p:pic>
      <p:sp>
        <p:nvSpPr>
          <p:cNvPr id="2" name="Title 1">
            <a:extLst>
              <a:ext uri="{FF2B5EF4-FFF2-40B4-BE49-F238E27FC236}">
                <a16:creationId xmlns:a16="http://schemas.microsoft.com/office/drawing/2014/main" id="{56B87102-66C6-50BC-567F-987547940980}"/>
              </a:ext>
            </a:extLst>
          </p:cNvPr>
          <p:cNvSpPr txBox="1">
            <a:spLocks/>
          </p:cNvSpPr>
          <p:nvPr/>
        </p:nvSpPr>
        <p:spPr>
          <a:xfrm>
            <a:off x="767855" y="668397"/>
            <a:ext cx="5699620"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rgbClr val="237CC1"/>
                </a:solidFill>
                <a:latin typeface="Calibri" panose="020F0502020204030204" pitchFamily="34" charset="0"/>
                <a:ea typeface="Calibri" panose="020F0502020204030204" pitchFamily="34" charset="0"/>
                <a:cs typeface="Times New Roman" panose="02020603050405020304" pitchFamily="18" charset="0"/>
              </a:rPr>
              <a:t>Types of TC Energy Pipelines</a:t>
            </a:r>
          </a:p>
          <a:p>
            <a:pPr>
              <a:lnSpc>
                <a:spcPct val="100000"/>
              </a:lnSpc>
            </a:pPr>
            <a:r>
              <a:rPr lang="en-US" sz="3600" dirty="0">
                <a:solidFill>
                  <a:srgbClr val="799B3E"/>
                </a:solidFill>
                <a:latin typeface="Calibri" panose="020F0502020204030204" pitchFamily="34" charset="0"/>
                <a:cs typeface="Calibri" panose="020F0502020204030204" pitchFamily="34" charset="0"/>
              </a:rPr>
              <a:t>We build and operate </a:t>
            </a:r>
            <a:br>
              <a:rPr lang="en-US" sz="3600" dirty="0">
                <a:solidFill>
                  <a:srgbClr val="799B3E"/>
                </a:solidFill>
                <a:latin typeface="Calibri" panose="020F0502020204030204" pitchFamily="34" charset="0"/>
                <a:cs typeface="Calibri" panose="020F0502020204030204" pitchFamily="34" charset="0"/>
              </a:rPr>
            </a:br>
            <a:r>
              <a:rPr lang="en-US" sz="3600" dirty="0">
                <a:solidFill>
                  <a:srgbClr val="799B3E"/>
                </a:solidFill>
                <a:latin typeface="Calibri" panose="020F0502020204030204" pitchFamily="34" charset="0"/>
                <a:cs typeface="Calibri" panose="020F0502020204030204" pitchFamily="34" charset="0"/>
              </a:rPr>
              <a:t>safe and reliable </a:t>
            </a:r>
            <a:br>
              <a:rPr lang="en-US" sz="3600" dirty="0">
                <a:solidFill>
                  <a:srgbClr val="799B3E"/>
                </a:solidFill>
                <a:latin typeface="Calibri" panose="020F0502020204030204" pitchFamily="34" charset="0"/>
                <a:cs typeface="Calibri" panose="020F0502020204030204" pitchFamily="34" charset="0"/>
              </a:rPr>
            </a:br>
            <a:r>
              <a:rPr lang="en-US" sz="3600" dirty="0">
                <a:solidFill>
                  <a:srgbClr val="799B3E"/>
                </a:solidFill>
                <a:latin typeface="Calibri" panose="020F0502020204030204" pitchFamily="34" charset="0"/>
                <a:cs typeface="Calibri" panose="020F0502020204030204" pitchFamily="34" charset="0"/>
              </a:rPr>
              <a:t>energy infrastructure. </a:t>
            </a:r>
            <a:endParaRPr lang="en-US" sz="7200" dirty="0">
              <a:solidFill>
                <a:srgbClr val="799B3E"/>
              </a:solidFill>
            </a:endParaRP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767855" y="4147133"/>
            <a:ext cx="10732070" cy="2263715"/>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dirty="0">
                <a:solidFill>
                  <a:srgbClr val="555759"/>
                </a:solidFill>
                <a:latin typeface="Calibri" panose="020F0502020204030204" pitchFamily="34" charset="0"/>
                <a:cs typeface="Calibri" panose="020F0502020204030204" pitchFamily="34" charset="0"/>
              </a:rPr>
              <a:t>Natural gas is said to be odorless, but some people detect a slight hydrocarbon smell. If the gas has been odorized, it could smell skunk-like or similar to rotten eggs. Natural gas is highly flammable and explosive.</a:t>
            </a:r>
          </a:p>
        </p:txBody>
      </p:sp>
      <p:sp>
        <p:nvSpPr>
          <p:cNvPr id="16" name="Rectangle 15">
            <a:extLst>
              <a:ext uri="{FF2B5EF4-FFF2-40B4-BE49-F238E27FC236}">
                <a16:creationId xmlns:a16="http://schemas.microsoft.com/office/drawing/2014/main" id="{D3E77060-C7C0-F585-7DFA-7453AAB131B3}"/>
              </a:ext>
            </a:extLst>
          </p:cNvPr>
          <p:cNvSpPr/>
          <p:nvPr/>
        </p:nvSpPr>
        <p:spPr>
          <a:xfrm>
            <a:off x="0" y="0"/>
            <a:ext cx="7010400" cy="4403806"/>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E2231D6-80D7-5533-5E1C-7C5CE7A1D498}"/>
              </a:ext>
            </a:extLst>
          </p:cNvPr>
          <p:cNvSpPr txBox="1">
            <a:spLocks/>
          </p:cNvSpPr>
          <p:nvPr/>
        </p:nvSpPr>
        <p:spPr>
          <a:xfrm>
            <a:off x="767855" y="668397"/>
            <a:ext cx="5699620"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600"/>
              </a:spcAft>
            </a:pPr>
            <a:r>
              <a:rPr lang="en-US" sz="5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Product release characteristics</a:t>
            </a:r>
          </a:p>
          <a:p>
            <a:pPr>
              <a:lnSpc>
                <a:spcPct val="100000"/>
              </a:lnSpc>
            </a:pPr>
            <a:r>
              <a:rPr lang="en-US" sz="3600" dirty="0">
                <a:solidFill>
                  <a:srgbClr val="FFFFFF"/>
                </a:solidFill>
                <a:latin typeface="Calibri" panose="020F0502020204030204" pitchFamily="34" charset="0"/>
                <a:cs typeface="Calibri" panose="020F0502020204030204" pitchFamily="34" charset="0"/>
              </a:rPr>
              <a:t>Natural gas is an energy source composed mostly </a:t>
            </a:r>
            <a:br>
              <a:rPr lang="en-US" sz="3600" dirty="0">
                <a:solidFill>
                  <a:srgbClr val="FFFFFF"/>
                </a:solidFill>
                <a:latin typeface="Calibri" panose="020F0502020204030204" pitchFamily="34" charset="0"/>
                <a:cs typeface="Calibri" panose="020F0502020204030204" pitchFamily="34" charset="0"/>
              </a:rPr>
            </a:br>
            <a:r>
              <a:rPr lang="en-US" sz="3600" dirty="0">
                <a:solidFill>
                  <a:srgbClr val="FFFFFF"/>
                </a:solidFill>
                <a:latin typeface="Calibri" panose="020F0502020204030204" pitchFamily="34" charset="0"/>
                <a:cs typeface="Calibri" panose="020F0502020204030204" pitchFamily="34" charset="0"/>
              </a:rPr>
              <a:t>of methane.</a:t>
            </a:r>
          </a:p>
        </p:txBody>
      </p:sp>
    </p:spTree>
    <p:extLst>
      <p:ext uri="{BB962C8B-B14F-4D97-AF65-F5344CB8AC3E}">
        <p14:creationId xmlns:p14="http://schemas.microsoft.com/office/powerpoint/2010/main" val="3885871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D4E43-1336-5F39-4644-64CA4EB24F10}"/>
              </a:ext>
            </a:extLst>
          </p:cNvPr>
          <p:cNvSpPr/>
          <p:nvPr/>
        </p:nvSpPr>
        <p:spPr>
          <a:xfrm>
            <a:off x="6839338" y="-1"/>
            <a:ext cx="5352662"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606391" y="550060"/>
            <a:ext cx="5536693" cy="264396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t>Potential hazards from an accidental gas release</a:t>
            </a: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606391" y="2886119"/>
            <a:ext cx="5328144" cy="309129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dirty="0">
                <a:latin typeface="Calibri" panose="020F0502020204030204" pitchFamily="34" charset="0"/>
                <a:cs typeface="Calibri" panose="020F0502020204030204" pitchFamily="34" charset="0"/>
              </a:rPr>
              <a:t>In the event of a natural gas pipeline release, the environment may be impacted and could result in injuries or fatalities as well as damage property.</a:t>
            </a:r>
          </a:p>
        </p:txBody>
      </p:sp>
      <p:sp>
        <p:nvSpPr>
          <p:cNvPr id="9" name="Content Placeholder 2">
            <a:extLst>
              <a:ext uri="{FF2B5EF4-FFF2-40B4-BE49-F238E27FC236}">
                <a16:creationId xmlns:a16="http://schemas.microsoft.com/office/drawing/2014/main" id="{334D3936-EFA0-551E-DDCB-1907DC736FD4}"/>
              </a:ext>
            </a:extLst>
          </p:cNvPr>
          <p:cNvSpPr txBox="1">
            <a:spLocks/>
          </p:cNvSpPr>
          <p:nvPr/>
        </p:nvSpPr>
        <p:spPr>
          <a:xfrm>
            <a:off x="7190072" y="668398"/>
            <a:ext cx="4361848" cy="5509905"/>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B00000"/>
              </a:buClr>
              <a:buSzPct val="92000"/>
            </a:pPr>
            <a:r>
              <a:rPr lang="en-US" dirty="0">
                <a:solidFill>
                  <a:srgbClr val="FFFFFF"/>
                </a:solidFill>
                <a:latin typeface="Calibri" panose="020F0502020204030204" pitchFamily="34" charset="0"/>
                <a:cs typeface="Calibri" panose="020F0502020204030204" pitchFamily="34" charset="0"/>
              </a:rPr>
              <a:t>Dizziness or suffocation if a leak occurs in a confined space or high concentration.</a:t>
            </a:r>
            <a:br>
              <a:rPr lang="en-US" dirty="0">
                <a:solidFill>
                  <a:srgbClr val="FFFFFF"/>
                </a:solidFill>
                <a:latin typeface="Calibri" panose="020F0502020204030204" pitchFamily="34" charset="0"/>
                <a:cs typeface="Calibri" panose="020F0502020204030204" pitchFamily="34" charset="0"/>
              </a:rPr>
            </a:br>
            <a:endParaRPr lang="en-US" sz="1050" dirty="0">
              <a:solidFill>
                <a:srgbClr val="FFFFFF"/>
              </a:solidFill>
              <a:latin typeface="Calibri" panose="020F0502020204030204" pitchFamily="34" charset="0"/>
              <a:cs typeface="Calibri" panose="020F0502020204030204" pitchFamily="34" charset="0"/>
            </a:endParaRPr>
          </a:p>
          <a:p>
            <a:pPr>
              <a:spcBef>
                <a:spcPts val="0"/>
              </a:spcBef>
              <a:buClr>
                <a:srgbClr val="B00000"/>
              </a:buClr>
              <a:buSzPct val="92000"/>
            </a:pPr>
            <a:r>
              <a:rPr lang="en-US" dirty="0">
                <a:solidFill>
                  <a:srgbClr val="FFFFFF"/>
                </a:solidFill>
                <a:latin typeface="Calibri" panose="020F0502020204030204" pitchFamily="34" charset="0"/>
                <a:cs typeface="Calibri" panose="020F0502020204030204" pitchFamily="34" charset="0"/>
              </a:rPr>
              <a:t>Ignition/fire if a spark or other ignition source is present.</a:t>
            </a:r>
            <a:br>
              <a:rPr lang="en-US" dirty="0">
                <a:solidFill>
                  <a:srgbClr val="FFFFFF"/>
                </a:solidFill>
                <a:latin typeface="Calibri" panose="020F0502020204030204" pitchFamily="34" charset="0"/>
                <a:cs typeface="Calibri" panose="020F0502020204030204" pitchFamily="34" charset="0"/>
              </a:rPr>
            </a:br>
            <a:endParaRPr lang="en-US" sz="1050" dirty="0">
              <a:solidFill>
                <a:srgbClr val="FFFFFF"/>
              </a:solidFill>
              <a:latin typeface="Calibri" panose="020F0502020204030204" pitchFamily="34" charset="0"/>
              <a:cs typeface="Calibri" panose="020F0502020204030204" pitchFamily="34" charset="0"/>
            </a:endParaRPr>
          </a:p>
          <a:p>
            <a:pPr>
              <a:spcBef>
                <a:spcPts val="0"/>
              </a:spcBef>
              <a:buClr>
                <a:srgbClr val="B00000"/>
              </a:buClr>
              <a:buSzPct val="92000"/>
            </a:pPr>
            <a:r>
              <a:rPr lang="en-US" dirty="0">
                <a:solidFill>
                  <a:srgbClr val="FFFFFF"/>
                </a:solidFill>
                <a:latin typeface="Calibri" panose="020F0502020204030204" pitchFamily="34" charset="0"/>
                <a:cs typeface="Calibri" panose="020F0502020204030204" pitchFamily="34" charset="0"/>
              </a:rPr>
              <a:t>Potential explosion if </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the natural gas is mixed </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with air.</a:t>
            </a:r>
            <a:br>
              <a:rPr lang="en-US" dirty="0">
                <a:solidFill>
                  <a:srgbClr val="FFFFFF"/>
                </a:solidFill>
                <a:latin typeface="Calibri" panose="020F0502020204030204" pitchFamily="34" charset="0"/>
                <a:cs typeface="Calibri" panose="020F0502020204030204" pitchFamily="34" charset="0"/>
              </a:rPr>
            </a:br>
            <a:endParaRPr lang="en-US" sz="1050" dirty="0">
              <a:solidFill>
                <a:srgbClr val="FFFFFF"/>
              </a:solidFill>
              <a:latin typeface="Calibri" panose="020F0502020204030204" pitchFamily="34" charset="0"/>
              <a:cs typeface="Calibri" panose="020F0502020204030204" pitchFamily="34" charset="0"/>
            </a:endParaRPr>
          </a:p>
          <a:p>
            <a:pPr>
              <a:spcBef>
                <a:spcPts val="0"/>
              </a:spcBef>
              <a:buClr>
                <a:srgbClr val="B00000"/>
              </a:buClr>
              <a:buSzPct val="92000"/>
            </a:pPr>
            <a:r>
              <a:rPr lang="en-US" dirty="0">
                <a:solidFill>
                  <a:srgbClr val="FFFFFF"/>
                </a:solidFill>
                <a:latin typeface="Calibri" panose="020F0502020204030204" pitchFamily="34" charset="0"/>
                <a:cs typeface="Calibri" panose="020F0502020204030204" pitchFamily="34" charset="0"/>
              </a:rPr>
              <a:t>Projectiles from site of leak or rupture propelled by the force of escaping gas.</a:t>
            </a:r>
          </a:p>
        </p:txBody>
      </p:sp>
    </p:spTree>
    <p:extLst>
      <p:ext uri="{BB962C8B-B14F-4D97-AF65-F5344CB8AC3E}">
        <p14:creationId xmlns:p14="http://schemas.microsoft.com/office/powerpoint/2010/main" val="230728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4ACF1-05AC-6866-C99D-AD9DD8DA6B18}"/>
              </a:ext>
            </a:extLst>
          </p:cNvPr>
          <p:cNvSpPr/>
          <p:nvPr/>
        </p:nvSpPr>
        <p:spPr>
          <a:xfrm>
            <a:off x="5352662" y="0"/>
            <a:ext cx="6839338"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606391" y="543269"/>
            <a:ext cx="4436664" cy="582982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800"/>
              </a:spcAft>
            </a:pPr>
            <a:r>
              <a:rPr lang="en-US" sz="5400" b="1" dirty="0">
                <a:latin typeface="Calibri" panose="020F0502020204030204" pitchFamily="34" charset="0"/>
                <a:ea typeface="Calibri" panose="020F0502020204030204" pitchFamily="34" charset="0"/>
                <a:cs typeface="Times New Roman" panose="02020603050405020304" pitchFamily="18" charset="0"/>
              </a:rPr>
              <a:t>Prevention measures undertaken</a:t>
            </a:r>
          </a:p>
          <a:p>
            <a:r>
              <a:rPr lang="en-US" sz="3600" dirty="0">
                <a:solidFill>
                  <a:srgbClr val="B00000"/>
                </a:solidFill>
                <a:latin typeface="Calibri" panose="020F0502020204030204" pitchFamily="34" charset="0"/>
                <a:cs typeface="Calibri" panose="020F0502020204030204" pitchFamily="34" charset="0"/>
              </a:rPr>
              <a:t>TKO Gas invests significant time and capital in the following preventive measures and procedures:</a:t>
            </a:r>
          </a:p>
        </p:txBody>
      </p:sp>
      <p:sp>
        <p:nvSpPr>
          <p:cNvPr id="6" name="Content Placeholder 2">
            <a:extLst>
              <a:ext uri="{FF2B5EF4-FFF2-40B4-BE49-F238E27FC236}">
                <a16:creationId xmlns:a16="http://schemas.microsoft.com/office/drawing/2014/main" id="{12E75DD1-DB51-07E5-044D-8DBB7B77B122}"/>
              </a:ext>
            </a:extLst>
          </p:cNvPr>
          <p:cNvSpPr txBox="1">
            <a:spLocks/>
          </p:cNvSpPr>
          <p:nvPr/>
        </p:nvSpPr>
        <p:spPr>
          <a:xfrm>
            <a:off x="5565292" y="372840"/>
            <a:ext cx="6392245" cy="6112320"/>
          </a:xfrm>
          <a:prstGeom prst="rect">
            <a:avLst/>
          </a:prstGeom>
        </p:spPr>
        <p:txBody>
          <a:bodyPr numCol="1"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Clr>
                <a:srgbClr val="237CC1"/>
              </a:buClr>
              <a:buNone/>
            </a:pPr>
            <a:r>
              <a:rPr lang="en-US" dirty="0">
                <a:solidFill>
                  <a:schemeClr val="bg1"/>
                </a:solidFill>
                <a:latin typeface="Calibri" panose="020F0502020204030204" pitchFamily="34" charset="0"/>
                <a:cs typeface="Calibri" panose="020F0502020204030204" pitchFamily="34" charset="0"/>
              </a:rPr>
              <a:t>This includes but is not limited to:</a:t>
            </a:r>
          </a:p>
          <a:p>
            <a:pPr>
              <a:lnSpc>
                <a:spcPct val="100000"/>
              </a:lnSpc>
              <a:buClr>
                <a:srgbClr val="B00000"/>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Preventive maintenance program.</a:t>
            </a:r>
          </a:p>
          <a:p>
            <a:pPr>
              <a:lnSpc>
                <a:spcPct val="100000"/>
              </a:lnSpc>
              <a:buClr>
                <a:srgbClr val="B00000"/>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Ground surveys.</a:t>
            </a:r>
          </a:p>
          <a:p>
            <a:pPr>
              <a:lnSpc>
                <a:spcPct val="100000"/>
              </a:lnSpc>
              <a:buClr>
                <a:srgbClr val="B00000"/>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Cathodic protection to inhibit corrosion.</a:t>
            </a:r>
          </a:p>
          <a:p>
            <a:pPr>
              <a:lnSpc>
                <a:spcPct val="100000"/>
              </a:lnSpc>
              <a:buClr>
                <a:srgbClr val="B00000"/>
              </a:buClr>
              <a:buFont typeface="Wingdings" panose="05000000000000000000" pitchFamily="2" charset="2"/>
              <a:buChar char="§"/>
            </a:pPr>
            <a:r>
              <a:rPr lang="en-US" dirty="0">
                <a:solidFill>
                  <a:schemeClr val="bg1"/>
                </a:solidFill>
                <a:latin typeface="Calibri" panose="020F0502020204030204" pitchFamily="34" charset="0"/>
                <a:cs typeface="Calibri" panose="020F0502020204030204" pitchFamily="34" charset="0"/>
              </a:rPr>
              <a:t>Hydro inspections to ensure the integrity of pipelines.</a:t>
            </a:r>
          </a:p>
        </p:txBody>
      </p:sp>
    </p:spTree>
    <p:extLst>
      <p:ext uri="{BB962C8B-B14F-4D97-AF65-F5344CB8AC3E}">
        <p14:creationId xmlns:p14="http://schemas.microsoft.com/office/powerpoint/2010/main" val="338699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356B3-7881-C35E-1E20-99CE29D82407}"/>
              </a:ext>
            </a:extLst>
          </p:cNvPr>
          <p:cNvSpPr/>
          <p:nvPr/>
        </p:nvSpPr>
        <p:spPr>
          <a:xfrm>
            <a:off x="0" y="109945"/>
            <a:ext cx="12192000" cy="6858000"/>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409078-DF45-2EDD-9C9D-07A8157BFFBB}"/>
              </a:ext>
            </a:extLst>
          </p:cNvPr>
          <p:cNvSpPr txBox="1"/>
          <p:nvPr/>
        </p:nvSpPr>
        <p:spPr>
          <a:xfrm>
            <a:off x="0" y="1221334"/>
            <a:ext cx="12192000"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Leak recognition and response</a:t>
            </a:r>
          </a:p>
        </p:txBody>
      </p:sp>
      <p:pic>
        <p:nvPicPr>
          <p:cNvPr id="5" name="Picture 4" descr="A picture containing grass, outdoor, sky, field&#10;&#10;Description automatically generated">
            <a:extLst>
              <a:ext uri="{FF2B5EF4-FFF2-40B4-BE49-F238E27FC236}">
                <a16:creationId xmlns:a16="http://schemas.microsoft.com/office/drawing/2014/main" id="{372A9257-05FB-DC3F-6A97-F221EF98F42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71860" y="3040609"/>
            <a:ext cx="4529215" cy="3375681"/>
          </a:xfrm>
          <a:prstGeom prst="rect">
            <a:avLst/>
          </a:prstGeom>
        </p:spPr>
      </p:pic>
    </p:spTree>
    <p:extLst>
      <p:ext uri="{BB962C8B-B14F-4D97-AF65-F5344CB8AC3E}">
        <p14:creationId xmlns:p14="http://schemas.microsoft.com/office/powerpoint/2010/main" val="1176934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09078-DF45-2EDD-9C9D-07A8157BFFBB}"/>
              </a:ext>
            </a:extLst>
          </p:cNvPr>
          <p:cNvSpPr txBox="1"/>
          <p:nvPr/>
        </p:nvSpPr>
        <p:spPr>
          <a:xfrm>
            <a:off x="0" y="322076"/>
            <a:ext cx="12192000" cy="769441"/>
          </a:xfrm>
          <a:prstGeom prst="rect">
            <a:avLst/>
          </a:prstGeom>
          <a:noFill/>
        </p:spPr>
        <p:txBody>
          <a:bodyPr wrap="square" rtlCol="0">
            <a:spAutoFit/>
          </a:bodyPr>
          <a:lstStyle/>
          <a:p>
            <a:pPr algn="ctr"/>
            <a:r>
              <a:rPr lang="en-US" sz="4400" b="1" dirty="0">
                <a:solidFill>
                  <a:srgbClr val="B00000"/>
                </a:solidFill>
                <a:latin typeface="Calibri" panose="020F0502020204030204" pitchFamily="34" charset="0"/>
                <a:cs typeface="Calibri" panose="020F0502020204030204" pitchFamily="34" charset="0"/>
              </a:rPr>
              <a:t>Recognizing a gas pipeline leak</a:t>
            </a:r>
          </a:p>
        </p:txBody>
      </p:sp>
      <p:sp>
        <p:nvSpPr>
          <p:cNvPr id="6" name="Title 1">
            <a:extLst>
              <a:ext uri="{FF2B5EF4-FFF2-40B4-BE49-F238E27FC236}">
                <a16:creationId xmlns:a16="http://schemas.microsoft.com/office/drawing/2014/main" id="{F059244E-1FBA-32FC-DD2D-D8909E6F5DE4}"/>
              </a:ext>
            </a:extLst>
          </p:cNvPr>
          <p:cNvSpPr txBox="1">
            <a:spLocks/>
          </p:cNvSpPr>
          <p:nvPr/>
        </p:nvSpPr>
        <p:spPr>
          <a:xfrm>
            <a:off x="685615" y="1124012"/>
            <a:ext cx="10820770" cy="151183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latin typeface="Calibri" panose="020F0502020204030204" pitchFamily="34" charset="0"/>
                <a:cs typeface="Calibri" panose="020F0502020204030204" pitchFamily="34" charset="0"/>
              </a:rPr>
              <a:t>Although a pipeline leak is rare, it is important to know how to recognize the signs. Use your senses of sight, smell and hearing to detect a potential pipeline leak.</a:t>
            </a:r>
            <a:endParaRPr lang="en-US" sz="6000" dirty="0"/>
          </a:p>
        </p:txBody>
      </p:sp>
      <p:grpSp>
        <p:nvGrpSpPr>
          <p:cNvPr id="27" name="Group 26">
            <a:extLst>
              <a:ext uri="{FF2B5EF4-FFF2-40B4-BE49-F238E27FC236}">
                <a16:creationId xmlns:a16="http://schemas.microsoft.com/office/drawing/2014/main" id="{BD7847F9-B8D5-9990-83E8-4B5D4F550886}"/>
              </a:ext>
            </a:extLst>
          </p:cNvPr>
          <p:cNvGrpSpPr/>
          <p:nvPr/>
        </p:nvGrpSpPr>
        <p:grpSpPr>
          <a:xfrm>
            <a:off x="583008" y="2764390"/>
            <a:ext cx="3870661" cy="3851563"/>
            <a:chOff x="453913" y="2764390"/>
            <a:chExt cx="3870661" cy="3851563"/>
          </a:xfrm>
        </p:grpSpPr>
        <p:pic>
          <p:nvPicPr>
            <p:cNvPr id="8" name="Picture 7" descr="Icon&#10;&#10;Description automatically generated">
              <a:extLst>
                <a:ext uri="{FF2B5EF4-FFF2-40B4-BE49-F238E27FC236}">
                  <a16:creationId xmlns:a16="http://schemas.microsoft.com/office/drawing/2014/main" id="{936724C9-4106-E731-8AF0-1E1779C61637}"/>
                </a:ext>
              </a:extLst>
            </p:cNvPr>
            <p:cNvPicPr>
              <a:picLocks noChangeAspect="1"/>
            </p:cNvPicPr>
            <p:nvPr/>
          </p:nvPicPr>
          <p:blipFill>
            <a:blip r:embed="rId2"/>
            <a:stretch>
              <a:fillRect/>
            </a:stretch>
          </p:blipFill>
          <p:spPr>
            <a:xfrm>
              <a:off x="453913" y="2764390"/>
              <a:ext cx="916450" cy="916450"/>
            </a:xfrm>
            <a:prstGeom prst="rect">
              <a:avLst/>
            </a:prstGeom>
          </p:spPr>
        </p:pic>
        <p:sp>
          <p:nvSpPr>
            <p:cNvPr id="11" name="Content Placeholder 2">
              <a:extLst>
                <a:ext uri="{FF2B5EF4-FFF2-40B4-BE49-F238E27FC236}">
                  <a16:creationId xmlns:a16="http://schemas.microsoft.com/office/drawing/2014/main" id="{D69E0B31-0D67-9FB5-E3E9-B983F08140D0}"/>
                </a:ext>
              </a:extLst>
            </p:cNvPr>
            <p:cNvSpPr txBox="1">
              <a:spLocks/>
            </p:cNvSpPr>
            <p:nvPr/>
          </p:nvSpPr>
          <p:spPr>
            <a:xfrm>
              <a:off x="1370363" y="3093600"/>
              <a:ext cx="2796988" cy="335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a:solidFill>
                    <a:schemeClr val="bg2">
                      <a:lumMod val="25000"/>
                      <a:lumOff val="75000"/>
                    </a:schemeClr>
                  </a:solidFill>
                  <a:latin typeface="Calibri" panose="020F0502020204030204" pitchFamily="34" charset="0"/>
                  <a:cs typeface="Calibri" panose="020F0502020204030204" pitchFamily="34" charset="0"/>
                </a:rPr>
                <a:t>You might see:</a:t>
              </a:r>
            </a:p>
          </p:txBody>
        </p:sp>
        <p:sp>
          <p:nvSpPr>
            <p:cNvPr id="15" name="Content Placeholder 2">
              <a:extLst>
                <a:ext uri="{FF2B5EF4-FFF2-40B4-BE49-F238E27FC236}">
                  <a16:creationId xmlns:a16="http://schemas.microsoft.com/office/drawing/2014/main" id="{2DC83DCF-B623-2C9E-E38F-8978ACE34F2D}"/>
                </a:ext>
              </a:extLst>
            </p:cNvPr>
            <p:cNvSpPr txBox="1">
              <a:spLocks/>
            </p:cNvSpPr>
            <p:nvPr/>
          </p:nvSpPr>
          <p:spPr>
            <a:xfrm>
              <a:off x="507842" y="3809384"/>
              <a:ext cx="3816732" cy="2806569"/>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ct val="92000"/>
                <a:buFont typeface="Wingdings" panose="05000000000000000000" pitchFamily="2" charset="2"/>
                <a:buChar char="§"/>
              </a:pPr>
              <a:r>
                <a:rPr lang="en-US" sz="2200" dirty="0">
                  <a:latin typeface="Calibri" panose="020F0502020204030204" pitchFamily="34" charset="0"/>
                  <a:cs typeface="Calibri" panose="020F0502020204030204" pitchFamily="34" charset="0"/>
                </a:rPr>
                <a:t>Dead or dying vegetation on/near the right-of-way in an area that is usually green.</a:t>
              </a:r>
            </a:p>
            <a:p>
              <a:pPr>
                <a:spcBef>
                  <a:spcPts val="0"/>
                </a:spcBef>
                <a:buSzPct val="92000"/>
                <a:buFont typeface="Wingdings" panose="05000000000000000000" pitchFamily="2" charset="2"/>
                <a:buChar char="§"/>
              </a:pPr>
              <a:r>
                <a:rPr lang="en-US" sz="2200" dirty="0">
                  <a:latin typeface="Calibri" panose="020F0502020204030204" pitchFamily="34" charset="0"/>
                  <a:cs typeface="Calibri" panose="020F0502020204030204" pitchFamily="34" charset="0"/>
                </a:rPr>
                <a:t>Bubbles in a body of water.</a:t>
              </a:r>
            </a:p>
            <a:p>
              <a:pPr>
                <a:spcBef>
                  <a:spcPts val="0"/>
                </a:spcBef>
                <a:buSzPct val="92000"/>
                <a:buFont typeface="Wingdings" panose="05000000000000000000" pitchFamily="2" charset="2"/>
                <a:buChar char="§"/>
              </a:pPr>
              <a:r>
                <a:rPr lang="en-US" sz="2200" dirty="0">
                  <a:latin typeface="Calibri" panose="020F0502020204030204" pitchFamily="34" charset="0"/>
                  <a:cs typeface="Calibri" panose="020F0502020204030204" pitchFamily="34" charset="0"/>
                </a:rPr>
                <a:t>Dirt being blown into the air.</a:t>
              </a:r>
            </a:p>
            <a:p>
              <a:pPr>
                <a:spcBef>
                  <a:spcPts val="0"/>
                </a:spcBef>
                <a:buSzPct val="92000"/>
                <a:buFont typeface="Wingdings" panose="05000000000000000000" pitchFamily="2" charset="2"/>
                <a:buChar char="§"/>
              </a:pPr>
              <a:r>
                <a:rPr lang="en-US" sz="2200" dirty="0">
                  <a:latin typeface="Calibri" panose="020F0502020204030204" pitchFamily="34" charset="0"/>
                  <a:cs typeface="Calibri" panose="020F0502020204030204" pitchFamily="34" charset="0"/>
                </a:rPr>
                <a:t>Ground frosting in summer.</a:t>
              </a:r>
            </a:p>
            <a:p>
              <a:pPr>
                <a:spcBef>
                  <a:spcPts val="0"/>
                </a:spcBef>
                <a:buSzPct val="92000"/>
                <a:buFont typeface="Wingdings" panose="05000000000000000000" pitchFamily="2" charset="2"/>
                <a:buChar char="§"/>
              </a:pPr>
              <a:r>
                <a:rPr lang="en-US" sz="2200" dirty="0">
                  <a:latin typeface="Calibri" panose="020F0502020204030204" pitchFamily="34" charset="0"/>
                  <a:cs typeface="Calibri" panose="020F0502020204030204" pitchFamily="34" charset="0"/>
                </a:rPr>
                <a:t>Possible fire or flames above the ground, if the leak has been ignited.</a:t>
              </a:r>
            </a:p>
          </p:txBody>
        </p:sp>
      </p:grpSp>
      <p:grpSp>
        <p:nvGrpSpPr>
          <p:cNvPr id="25" name="Group 24">
            <a:extLst>
              <a:ext uri="{FF2B5EF4-FFF2-40B4-BE49-F238E27FC236}">
                <a16:creationId xmlns:a16="http://schemas.microsoft.com/office/drawing/2014/main" id="{4A7B2A74-65CB-C81B-BF79-1D4AFC3C764F}"/>
              </a:ext>
            </a:extLst>
          </p:cNvPr>
          <p:cNvGrpSpPr/>
          <p:nvPr/>
        </p:nvGrpSpPr>
        <p:grpSpPr>
          <a:xfrm>
            <a:off x="4791424" y="2764390"/>
            <a:ext cx="3303069" cy="3378225"/>
            <a:chOff x="4963549" y="2764390"/>
            <a:chExt cx="3303069" cy="3378225"/>
          </a:xfrm>
        </p:grpSpPr>
        <p:pic>
          <p:nvPicPr>
            <p:cNvPr id="10" name="Picture 9" descr="Icon&#10;&#10;Description automatically generated">
              <a:extLst>
                <a:ext uri="{FF2B5EF4-FFF2-40B4-BE49-F238E27FC236}">
                  <a16:creationId xmlns:a16="http://schemas.microsoft.com/office/drawing/2014/main" id="{6D5C3B2B-9B10-F609-D280-B1787EA3AF62}"/>
                </a:ext>
              </a:extLst>
            </p:cNvPr>
            <p:cNvPicPr>
              <a:picLocks noChangeAspect="1"/>
            </p:cNvPicPr>
            <p:nvPr/>
          </p:nvPicPr>
          <p:blipFill>
            <a:blip r:embed="rId3"/>
            <a:stretch>
              <a:fillRect/>
            </a:stretch>
          </p:blipFill>
          <p:spPr>
            <a:xfrm>
              <a:off x="4963549" y="2764390"/>
              <a:ext cx="916450" cy="916450"/>
            </a:xfrm>
            <a:prstGeom prst="rect">
              <a:avLst/>
            </a:prstGeom>
          </p:spPr>
        </p:pic>
        <p:sp>
          <p:nvSpPr>
            <p:cNvPr id="13" name="Content Placeholder 2">
              <a:extLst>
                <a:ext uri="{FF2B5EF4-FFF2-40B4-BE49-F238E27FC236}">
                  <a16:creationId xmlns:a16="http://schemas.microsoft.com/office/drawing/2014/main" id="{0ABB1DEB-C9A8-D409-FAE4-8E7F14DB0A5A}"/>
                </a:ext>
              </a:extLst>
            </p:cNvPr>
            <p:cNvSpPr txBox="1">
              <a:spLocks/>
            </p:cNvSpPr>
            <p:nvPr/>
          </p:nvSpPr>
          <p:spPr>
            <a:xfrm>
              <a:off x="4963549" y="3809384"/>
              <a:ext cx="3303069" cy="233323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ct val="92000"/>
                <a:buFont typeface="Wingdings" panose="05000000000000000000" pitchFamily="2" charset="2"/>
                <a:buChar char="§"/>
              </a:pPr>
              <a:r>
                <a:rPr lang="en-US" sz="2200" dirty="0">
                  <a:latin typeface="Calibri" panose="020F0502020204030204" pitchFamily="34" charset="0"/>
                  <a:cs typeface="Calibri" panose="020F0502020204030204" pitchFamily="34" charset="0"/>
                </a:rPr>
                <a:t>Natural gas transmission lines are not usually odorized, though smaller gas distribution lines often have an additive to give it a </a:t>
              </a:r>
              <a:r>
                <a:rPr lang="en-US" sz="2200" dirty="0" err="1">
                  <a:latin typeface="Calibri" panose="020F0502020204030204" pitchFamily="34" charset="0"/>
                  <a:cs typeface="Calibri" panose="020F0502020204030204" pitchFamily="34" charset="0"/>
                </a:rPr>
                <a:t>sulphur</a:t>
              </a:r>
              <a:r>
                <a:rPr lang="en-US" sz="2200" dirty="0">
                  <a:latin typeface="Calibri" panose="020F0502020204030204" pitchFamily="34" charset="0"/>
                  <a:cs typeface="Calibri" panose="020F0502020204030204" pitchFamily="34" charset="0"/>
                </a:rPr>
                <a:t> or “rotten egg” smell.</a:t>
              </a:r>
            </a:p>
          </p:txBody>
        </p:sp>
        <p:sp>
          <p:nvSpPr>
            <p:cNvPr id="17" name="Content Placeholder 2">
              <a:extLst>
                <a:ext uri="{FF2B5EF4-FFF2-40B4-BE49-F238E27FC236}">
                  <a16:creationId xmlns:a16="http://schemas.microsoft.com/office/drawing/2014/main" id="{88D52792-2B2D-06B4-9F5B-19154AEF9458}"/>
                </a:ext>
              </a:extLst>
            </p:cNvPr>
            <p:cNvSpPr txBox="1">
              <a:spLocks/>
            </p:cNvSpPr>
            <p:nvPr/>
          </p:nvSpPr>
          <p:spPr>
            <a:xfrm>
              <a:off x="5879999" y="3093600"/>
              <a:ext cx="2274297" cy="335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a:solidFill>
                    <a:schemeClr val="bg2">
                      <a:lumMod val="25000"/>
                      <a:lumOff val="75000"/>
                    </a:schemeClr>
                  </a:solidFill>
                  <a:latin typeface="Calibri" panose="020F0502020204030204" pitchFamily="34" charset="0"/>
                  <a:cs typeface="Calibri" panose="020F0502020204030204" pitchFamily="34" charset="0"/>
                </a:rPr>
                <a:t>You might smell:</a:t>
              </a:r>
            </a:p>
          </p:txBody>
        </p:sp>
      </p:grpSp>
      <p:grpSp>
        <p:nvGrpSpPr>
          <p:cNvPr id="26" name="Group 25">
            <a:extLst>
              <a:ext uri="{FF2B5EF4-FFF2-40B4-BE49-F238E27FC236}">
                <a16:creationId xmlns:a16="http://schemas.microsoft.com/office/drawing/2014/main" id="{7EF802BD-34F4-5531-3700-CD0B7E5CBBAF}"/>
              </a:ext>
            </a:extLst>
          </p:cNvPr>
          <p:cNvGrpSpPr/>
          <p:nvPr/>
        </p:nvGrpSpPr>
        <p:grpSpPr>
          <a:xfrm>
            <a:off x="8593619" y="2764390"/>
            <a:ext cx="3118448" cy="1961445"/>
            <a:chOff x="8722713" y="2764390"/>
            <a:chExt cx="3118448" cy="1961445"/>
          </a:xfrm>
        </p:grpSpPr>
        <p:pic>
          <p:nvPicPr>
            <p:cNvPr id="3" name="Picture 2" descr="Icon&#10;&#10;Description automatically generated">
              <a:extLst>
                <a:ext uri="{FF2B5EF4-FFF2-40B4-BE49-F238E27FC236}">
                  <a16:creationId xmlns:a16="http://schemas.microsoft.com/office/drawing/2014/main" id="{A330B25B-95F2-66ED-C27B-14F4BDC8C6FD}"/>
                </a:ext>
              </a:extLst>
            </p:cNvPr>
            <p:cNvPicPr>
              <a:picLocks noChangeAspect="1"/>
            </p:cNvPicPr>
            <p:nvPr/>
          </p:nvPicPr>
          <p:blipFill>
            <a:blip r:embed="rId4"/>
            <a:stretch>
              <a:fillRect/>
            </a:stretch>
          </p:blipFill>
          <p:spPr>
            <a:xfrm>
              <a:off x="8722713" y="2764390"/>
              <a:ext cx="916450" cy="916450"/>
            </a:xfrm>
            <a:prstGeom prst="rect">
              <a:avLst/>
            </a:prstGeom>
          </p:spPr>
        </p:pic>
        <p:sp>
          <p:nvSpPr>
            <p:cNvPr id="14" name="Content Placeholder 2">
              <a:extLst>
                <a:ext uri="{FF2B5EF4-FFF2-40B4-BE49-F238E27FC236}">
                  <a16:creationId xmlns:a16="http://schemas.microsoft.com/office/drawing/2014/main" id="{4244BEB7-ACFE-EFE3-D619-D79317DAAF1C}"/>
                </a:ext>
              </a:extLst>
            </p:cNvPr>
            <p:cNvSpPr txBox="1">
              <a:spLocks/>
            </p:cNvSpPr>
            <p:nvPr/>
          </p:nvSpPr>
          <p:spPr>
            <a:xfrm>
              <a:off x="8755293" y="3809384"/>
              <a:ext cx="2928865" cy="91645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ct val="92000"/>
                <a:buFont typeface="Wingdings" panose="05000000000000000000" pitchFamily="2" charset="2"/>
                <a:buChar char="§"/>
              </a:pPr>
              <a:r>
                <a:rPr lang="en-US" sz="2200" dirty="0">
                  <a:latin typeface="Calibri" panose="020F0502020204030204" pitchFamily="34" charset="0"/>
                  <a:cs typeface="Calibri" panose="020F0502020204030204" pitchFamily="34" charset="0"/>
                </a:rPr>
                <a:t>A roaring, hissing or whistling noise.</a:t>
              </a:r>
            </a:p>
          </p:txBody>
        </p:sp>
        <p:sp>
          <p:nvSpPr>
            <p:cNvPr id="18" name="Content Placeholder 2">
              <a:extLst>
                <a:ext uri="{FF2B5EF4-FFF2-40B4-BE49-F238E27FC236}">
                  <a16:creationId xmlns:a16="http://schemas.microsoft.com/office/drawing/2014/main" id="{66A758B8-69F0-64BA-C27B-03112118DC4A}"/>
                </a:ext>
              </a:extLst>
            </p:cNvPr>
            <p:cNvSpPr txBox="1">
              <a:spLocks/>
            </p:cNvSpPr>
            <p:nvPr/>
          </p:nvSpPr>
          <p:spPr>
            <a:xfrm>
              <a:off x="9639163" y="3093600"/>
              <a:ext cx="2201998" cy="335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dirty="0">
                  <a:solidFill>
                    <a:schemeClr val="bg2">
                      <a:lumMod val="25000"/>
                      <a:lumOff val="75000"/>
                    </a:schemeClr>
                  </a:solidFill>
                  <a:latin typeface="Calibri" panose="020F0502020204030204" pitchFamily="34" charset="0"/>
                  <a:cs typeface="Calibri" panose="020F0502020204030204" pitchFamily="34" charset="0"/>
                </a:rPr>
                <a:t>You might hear:</a:t>
              </a:r>
            </a:p>
          </p:txBody>
        </p:sp>
      </p:grpSp>
      <p:cxnSp>
        <p:nvCxnSpPr>
          <p:cNvPr id="5" name="Straight Connector 4">
            <a:extLst>
              <a:ext uri="{FF2B5EF4-FFF2-40B4-BE49-F238E27FC236}">
                <a16:creationId xmlns:a16="http://schemas.microsoft.com/office/drawing/2014/main" id="{629CF1AC-CE55-21AD-BB6E-10F29579D924}"/>
              </a:ext>
            </a:extLst>
          </p:cNvPr>
          <p:cNvCxnSpPr>
            <a:cxnSpLocks/>
          </p:cNvCxnSpPr>
          <p:nvPr/>
        </p:nvCxnSpPr>
        <p:spPr>
          <a:xfrm>
            <a:off x="636937" y="2603349"/>
            <a:ext cx="10918127" cy="0"/>
          </a:xfrm>
          <a:prstGeom prst="line">
            <a:avLst/>
          </a:prstGeom>
          <a:ln w="19050">
            <a:solidFill>
              <a:srgbClr val="0E40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94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81BA46-7248-12E9-855E-3690A485D065}"/>
              </a:ext>
            </a:extLst>
          </p:cNvPr>
          <p:cNvSpPr/>
          <p:nvPr/>
        </p:nvSpPr>
        <p:spPr>
          <a:xfrm>
            <a:off x="0" y="4403806"/>
            <a:ext cx="12192000" cy="2454194"/>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4294967295"/>
          </p:nvPr>
        </p:nvSpPr>
        <p:spPr>
          <a:xfrm rot="10800000" flipV="1">
            <a:off x="65088" y="4403805"/>
            <a:ext cx="12126912" cy="2031828"/>
          </a:xfrm>
          <a:prstGeom prst="rect">
            <a:avLst/>
          </a:prstGeom>
          <a:noFill/>
        </p:spPr>
        <p:txBody>
          <a:bodyPr anchor="b">
            <a:normAutofit lnSpcReduction="10000"/>
          </a:bodyPr>
          <a:lstStyle/>
          <a:p>
            <a:pPr marL="0" indent="0">
              <a:lnSpc>
                <a:spcPct val="100000"/>
              </a:lnSpc>
              <a:spcBef>
                <a:spcPts val="0"/>
              </a:spcBef>
              <a:spcAft>
                <a:spcPts val="500"/>
              </a:spcAft>
              <a:buNone/>
            </a:pPr>
            <a:r>
              <a:rPr lang="en-US" sz="2400" b="1" dirty="0">
                <a:solidFill>
                  <a:schemeClr val="bg1"/>
                </a:solidFill>
                <a:latin typeface="Calibri" panose="020F0502020204030204" pitchFamily="34" charset="0"/>
                <a:cs typeface="Calibri" panose="020F0502020204030204" pitchFamily="34" charset="0"/>
              </a:rPr>
              <a:t>TKO Gas will immediately respond by:</a:t>
            </a:r>
          </a:p>
          <a:p>
            <a:pPr>
              <a:lnSpc>
                <a:spcPct val="100000"/>
              </a:lnSpc>
              <a:spcBef>
                <a:spcPts val="0"/>
              </a:spcBef>
              <a:spcAft>
                <a:spcPts val="500"/>
              </a:spcAft>
              <a:buClr>
                <a:srgbClr val="B00000"/>
              </a:buClr>
              <a:buSzPct val="92000"/>
              <a:buFont typeface="Wingdings" panose="05000000000000000000" pitchFamily="2" charset="2"/>
              <a:buChar char="§"/>
            </a:pPr>
            <a:r>
              <a:rPr lang="en-US" sz="2400" dirty="0">
                <a:solidFill>
                  <a:schemeClr val="bg1"/>
                </a:solidFill>
                <a:latin typeface="Calibri" panose="020F0502020204030204" pitchFamily="34" charset="0"/>
                <a:cs typeface="Calibri" panose="020F0502020204030204" pitchFamily="34" charset="0"/>
              </a:rPr>
              <a:t>Shutting down the affected pipeline if necessary.</a:t>
            </a:r>
          </a:p>
          <a:p>
            <a:pPr>
              <a:lnSpc>
                <a:spcPct val="100000"/>
              </a:lnSpc>
              <a:spcBef>
                <a:spcPts val="0"/>
              </a:spcBef>
              <a:spcAft>
                <a:spcPts val="500"/>
              </a:spcAft>
              <a:buClr>
                <a:srgbClr val="B00000"/>
              </a:buClr>
              <a:buSzPct val="92000"/>
              <a:buFont typeface="Wingdings" panose="05000000000000000000" pitchFamily="2" charset="2"/>
              <a:buChar char="§"/>
            </a:pPr>
            <a:r>
              <a:rPr lang="en-US" sz="2400" dirty="0">
                <a:solidFill>
                  <a:schemeClr val="bg1"/>
                </a:solidFill>
                <a:latin typeface="Calibri" panose="020F0502020204030204" pitchFamily="34" charset="0"/>
                <a:cs typeface="Calibri" panose="020F0502020204030204" pitchFamily="34" charset="0"/>
              </a:rPr>
              <a:t>Isolating the impacted section of the pipeline through either automatic valve shutoff or manual valve operation.</a:t>
            </a:r>
          </a:p>
          <a:p>
            <a:pPr>
              <a:lnSpc>
                <a:spcPct val="100000"/>
              </a:lnSpc>
              <a:spcBef>
                <a:spcPts val="0"/>
              </a:spcBef>
              <a:spcAft>
                <a:spcPts val="500"/>
              </a:spcAft>
              <a:buClr>
                <a:srgbClr val="B00000"/>
              </a:buClr>
              <a:buSzPct val="92000"/>
              <a:buFont typeface="Wingdings" panose="05000000000000000000" pitchFamily="2" charset="2"/>
              <a:buChar char="§"/>
            </a:pPr>
            <a:r>
              <a:rPr lang="en-US" sz="2400" dirty="0">
                <a:solidFill>
                  <a:schemeClr val="bg1"/>
                </a:solidFill>
                <a:latin typeface="Calibri" panose="020F0502020204030204" pitchFamily="34" charset="0"/>
                <a:cs typeface="Calibri" panose="020F0502020204030204" pitchFamily="34" charset="0"/>
              </a:rPr>
              <a:t>Dispatching emergency personnel to the location of the incident.</a:t>
            </a: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693206" y="1"/>
            <a:ext cx="7261091" cy="440380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t>TKO Gas response to a pipeline incident</a:t>
            </a:r>
          </a:p>
          <a:p>
            <a:pPr>
              <a:lnSpc>
                <a:spcPct val="100000"/>
              </a:lnSpc>
            </a:pPr>
            <a:r>
              <a:rPr lang="en-US" sz="2800" dirty="0">
                <a:solidFill>
                  <a:schemeClr val="tx1">
                    <a:lumMod val="85000"/>
                  </a:schemeClr>
                </a:solidFill>
                <a:latin typeface="Calibri" panose="020F0502020204030204" pitchFamily="34" charset="0"/>
                <a:cs typeface="Calibri" panose="020F0502020204030204" pitchFamily="34" charset="0"/>
              </a:rPr>
              <a:t>In the unlikely event an incident should occur, </a:t>
            </a:r>
            <a:br>
              <a:rPr lang="en-US" sz="2800" dirty="0">
                <a:solidFill>
                  <a:schemeClr val="tx1">
                    <a:lumMod val="85000"/>
                  </a:schemeClr>
                </a:solidFill>
                <a:latin typeface="Calibri" panose="020F0502020204030204" pitchFamily="34" charset="0"/>
                <a:cs typeface="Calibri" panose="020F0502020204030204" pitchFamily="34" charset="0"/>
              </a:rPr>
            </a:br>
            <a:r>
              <a:rPr lang="en-US" sz="2800" dirty="0">
                <a:solidFill>
                  <a:schemeClr val="tx1">
                    <a:lumMod val="85000"/>
                  </a:schemeClr>
                </a:solidFill>
                <a:latin typeface="Calibri" panose="020F0502020204030204" pitchFamily="34" charset="0"/>
                <a:cs typeface="Calibri" panose="020F0502020204030204" pitchFamily="34" charset="0"/>
              </a:rPr>
              <a:t>TKO Gas will immediately dispatch trained personnel upon notification of an emergency.  </a:t>
            </a:r>
            <a:endParaRPr lang="en-US" sz="2800" dirty="0">
              <a:solidFill>
                <a:schemeClr val="tx1">
                  <a:lumMod val="85000"/>
                </a:schemeClr>
              </a:solidFill>
            </a:endParaRPr>
          </a:p>
        </p:txBody>
      </p:sp>
      <p:pic>
        <p:nvPicPr>
          <p:cNvPr id="13" name="Picture 12">
            <a:extLst>
              <a:ext uri="{FF2B5EF4-FFF2-40B4-BE49-F238E27FC236}">
                <a16:creationId xmlns:a16="http://schemas.microsoft.com/office/drawing/2014/main" id="{5D3CCC05-D5FB-B0D3-4715-99F9FD9BA1F6}"/>
              </a:ext>
            </a:extLst>
          </p:cNvPr>
          <p:cNvPicPr>
            <a:picLocks noChangeAspect="1"/>
          </p:cNvPicPr>
          <p:nvPr/>
        </p:nvPicPr>
        <p:blipFill rotWithShape="1">
          <a:blip r:embed="rId2"/>
          <a:srcRect l="17923" t="4825" r="31016" b="12181"/>
          <a:stretch/>
        </p:blipFill>
        <p:spPr>
          <a:xfrm>
            <a:off x="8128000" y="0"/>
            <a:ext cx="4064000" cy="4403806"/>
          </a:xfrm>
          <a:prstGeom prst="rect">
            <a:avLst/>
          </a:prstGeom>
        </p:spPr>
      </p:pic>
    </p:spTree>
    <p:extLst>
      <p:ext uri="{BB962C8B-B14F-4D97-AF65-F5344CB8AC3E}">
        <p14:creationId xmlns:p14="http://schemas.microsoft.com/office/powerpoint/2010/main" val="360408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45962A4-8627-7081-F134-67C9EED523B0}"/>
              </a:ext>
            </a:extLst>
          </p:cNvPr>
          <p:cNvSpPr txBox="1">
            <a:spLocks/>
          </p:cNvSpPr>
          <p:nvPr/>
        </p:nvSpPr>
        <p:spPr>
          <a:xfrm>
            <a:off x="0" y="0"/>
            <a:ext cx="8128000" cy="685800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200"/>
              </a:spcAft>
            </a:pPr>
            <a:r>
              <a:rPr lang="en-US" sz="54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t>Emergency Responders response to a pipeline incident</a:t>
            </a:r>
          </a:p>
          <a:p>
            <a:pPr marL="457200" indent="-457200">
              <a:lnSpc>
                <a:spcPct val="120000"/>
              </a:lnSpc>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Secure the area around the leak</a:t>
            </a:r>
          </a:p>
          <a:p>
            <a:pPr marL="457200" indent="-457200">
              <a:lnSpc>
                <a:spcPct val="120000"/>
              </a:lnSpc>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Evacuate the public</a:t>
            </a:r>
          </a:p>
          <a:p>
            <a:pPr marL="457200" indent="-457200">
              <a:lnSpc>
                <a:spcPct val="120000"/>
              </a:lnSpc>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Contact TKO Gas as soon as possible at 1-806-244-4210</a:t>
            </a:r>
          </a:p>
          <a:p>
            <a:pPr marL="457200" indent="-457200">
              <a:lnSpc>
                <a:spcPct val="120000"/>
              </a:lnSpc>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Establish a command center</a:t>
            </a:r>
          </a:p>
          <a:p>
            <a:pPr marL="457200" indent="-457200">
              <a:lnSpc>
                <a:spcPct val="120000"/>
              </a:lnSpc>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Control Ignition Sources</a:t>
            </a:r>
          </a:p>
        </p:txBody>
      </p:sp>
      <p:pic>
        <p:nvPicPr>
          <p:cNvPr id="13" name="Picture 12">
            <a:extLst>
              <a:ext uri="{FF2B5EF4-FFF2-40B4-BE49-F238E27FC236}">
                <a16:creationId xmlns:a16="http://schemas.microsoft.com/office/drawing/2014/main" id="{5D3CCC05-D5FB-B0D3-4715-99F9FD9BA1F6}"/>
              </a:ext>
            </a:extLst>
          </p:cNvPr>
          <p:cNvPicPr>
            <a:picLocks noChangeAspect="1"/>
          </p:cNvPicPr>
          <p:nvPr/>
        </p:nvPicPr>
        <p:blipFill rotWithShape="1">
          <a:blip r:embed="rId3"/>
          <a:srcRect l="37595" t="1654" r="23602" b="126"/>
          <a:stretch/>
        </p:blipFill>
        <p:spPr>
          <a:xfrm>
            <a:off x="8128000" y="0"/>
            <a:ext cx="4064000" cy="6858000"/>
          </a:xfrm>
          <a:prstGeom prst="rect">
            <a:avLst/>
          </a:prstGeom>
        </p:spPr>
      </p:pic>
    </p:spTree>
    <p:extLst>
      <p:ext uri="{BB962C8B-B14F-4D97-AF65-F5344CB8AC3E}">
        <p14:creationId xmlns:p14="http://schemas.microsoft.com/office/powerpoint/2010/main" val="3504875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men training with supervisor">
            <a:extLst>
              <a:ext uri="{FF2B5EF4-FFF2-40B4-BE49-F238E27FC236}">
                <a16:creationId xmlns:a16="http://schemas.microsoft.com/office/drawing/2014/main" id="{3D587916-2F8C-32BB-2706-2EE30A10E05B}"/>
              </a:ext>
            </a:extLst>
          </p:cNvPr>
          <p:cNvPicPr>
            <a:picLocks noChangeAspect="1"/>
          </p:cNvPicPr>
          <p:nvPr/>
        </p:nvPicPr>
        <p:blipFill>
          <a:blip r:embed="rId2"/>
          <a:srcRect t="7816" b="7816"/>
          <a:stretch/>
        </p:blipFill>
        <p:spPr>
          <a:xfrm>
            <a:off x="0" y="0"/>
            <a:ext cx="12541718" cy="7054715"/>
          </a:xfrm>
          <a:prstGeom prst="rect">
            <a:avLst/>
          </a:prstGeom>
        </p:spPr>
      </p:pic>
      <p:sp>
        <p:nvSpPr>
          <p:cNvPr id="5" name="Rectangle 4">
            <a:extLst>
              <a:ext uri="{FF2B5EF4-FFF2-40B4-BE49-F238E27FC236}">
                <a16:creationId xmlns:a16="http://schemas.microsoft.com/office/drawing/2014/main" id="{9FD6A741-4604-B0F2-131E-A00D9B1FF56F}"/>
              </a:ext>
            </a:extLst>
          </p:cNvPr>
          <p:cNvSpPr/>
          <p:nvPr/>
        </p:nvSpPr>
        <p:spPr>
          <a:xfrm>
            <a:off x="0" y="0"/>
            <a:ext cx="4299283" cy="7054715"/>
          </a:xfrm>
          <a:prstGeom prst="rect">
            <a:avLst/>
          </a:prstGeom>
          <a:solidFill>
            <a:srgbClr val="55575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683D0EE-A6BE-9F44-4AD1-D5CDF9740F23}"/>
              </a:ext>
            </a:extLst>
          </p:cNvPr>
          <p:cNvSpPr txBox="1"/>
          <p:nvPr/>
        </p:nvSpPr>
        <p:spPr>
          <a:xfrm>
            <a:off x="320840" y="680223"/>
            <a:ext cx="3272589" cy="2605329"/>
          </a:xfrm>
          <a:prstGeom prst="rect">
            <a:avLst/>
          </a:prstGeom>
          <a:noFill/>
        </p:spPr>
        <p:txBody>
          <a:bodyPr wrap="square" lIns="0" tIns="0" rIns="0" bIns="0" rtlCol="0">
            <a:spAutoFit/>
          </a:bodyPr>
          <a:lstStyle/>
          <a:p>
            <a:pPr marL="457200" marR="0">
              <a:lnSpc>
                <a:spcPct val="107000"/>
              </a:lnSpc>
              <a:spcBef>
                <a:spcPts val="0"/>
              </a:spcBef>
              <a:spcAft>
                <a:spcPts val="800"/>
              </a:spcAft>
            </a:pP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TKO Gas liaison with Emergency Officials</a:t>
            </a:r>
          </a:p>
        </p:txBody>
      </p:sp>
    </p:spTree>
    <p:extLst>
      <p:ext uri="{BB962C8B-B14F-4D97-AF65-F5344CB8AC3E}">
        <p14:creationId xmlns:p14="http://schemas.microsoft.com/office/powerpoint/2010/main" val="2392729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F8E2-E1EE-F84E-EE6E-BF675B668A7B}"/>
              </a:ext>
            </a:extLst>
          </p:cNvPr>
          <p:cNvSpPr>
            <a:spLocks noGrp="1"/>
          </p:cNvSpPr>
          <p:nvPr>
            <p:ph type="title"/>
          </p:nvPr>
        </p:nvSpPr>
        <p:spPr>
          <a:xfrm>
            <a:off x="672607" y="4079521"/>
            <a:ext cx="3031852" cy="2136321"/>
          </a:xfrm>
        </p:spPr>
        <p:txBody>
          <a:bodyPr anchor="t">
            <a:noAutofit/>
          </a:bodyPr>
          <a:lstStyle/>
          <a:p>
            <a:pPr>
              <a:lnSpc>
                <a:spcPts val="5500"/>
              </a:lnSpc>
            </a:pPr>
            <a:r>
              <a:rPr lang="en-US" sz="5400" b="1" cap="none" dirty="0">
                <a:effectLst/>
                <a:latin typeface="Calibri" panose="020F0502020204030204" pitchFamily="34" charset="0"/>
                <a:ea typeface="Calibri" panose="020F0502020204030204" pitchFamily="34" charset="0"/>
                <a:cs typeface="Times New Roman" panose="02020603050405020304" pitchFamily="18" charset="0"/>
              </a:rPr>
              <a:t>About</a:t>
            </a:r>
            <a:br>
              <a:rPr lang="en-US" sz="5400" b="1" cap="none" dirty="0">
                <a:effectLst/>
                <a:latin typeface="Calibri" panose="020F0502020204030204" pitchFamily="34" charset="0"/>
                <a:ea typeface="Calibri" panose="020F0502020204030204" pitchFamily="34" charset="0"/>
                <a:cs typeface="Times New Roman" panose="02020603050405020304" pitchFamily="18" charset="0"/>
              </a:rPr>
            </a:br>
            <a:r>
              <a:rPr lang="en-US" sz="5400" b="1" cap="none" dirty="0">
                <a:effectLst/>
                <a:latin typeface="Calibri" panose="020F0502020204030204" pitchFamily="34" charset="0"/>
                <a:ea typeface="Calibri" panose="020F0502020204030204" pitchFamily="34" charset="0"/>
                <a:cs typeface="Times New Roman" panose="02020603050405020304" pitchFamily="18" charset="0"/>
              </a:rPr>
              <a:t>this</a:t>
            </a:r>
            <a:br>
              <a:rPr lang="en-US" sz="5400" b="1" cap="none" dirty="0">
                <a:effectLst/>
                <a:latin typeface="Calibri" panose="020F0502020204030204" pitchFamily="34" charset="0"/>
                <a:ea typeface="Calibri" panose="020F0502020204030204" pitchFamily="34" charset="0"/>
                <a:cs typeface="Times New Roman" panose="02020603050405020304" pitchFamily="18" charset="0"/>
              </a:rPr>
            </a:br>
            <a:r>
              <a:rPr lang="en-US" sz="5400" b="1" cap="none" dirty="0">
                <a:effectLst/>
                <a:latin typeface="Calibri" panose="020F0502020204030204" pitchFamily="34" charset="0"/>
                <a:ea typeface="Calibri" panose="020F0502020204030204" pitchFamily="34" charset="0"/>
                <a:cs typeface="Times New Roman" panose="02020603050405020304" pitchFamily="18" charset="0"/>
              </a:rPr>
              <a:t>course</a:t>
            </a:r>
            <a:endParaRPr lang="en-US" sz="5400" cap="none" dirty="0"/>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1"/>
          </p:nvPr>
        </p:nvSpPr>
        <p:spPr>
          <a:xfrm>
            <a:off x="4900928" y="3912387"/>
            <a:ext cx="6650991" cy="2276669"/>
          </a:xfrm>
        </p:spPr>
        <p:txBody>
          <a:bodyPr anchor="b">
            <a:noAutofit/>
          </a:bodyPr>
          <a:lstStyle/>
          <a:p>
            <a:pPr marL="0" indent="0">
              <a:spcBef>
                <a:spcPts val="0"/>
              </a:spcBef>
              <a:buNone/>
            </a:pPr>
            <a:r>
              <a:rPr lang="en-US" sz="2800" dirty="0">
                <a:latin typeface="Calibri" panose="020F0502020204030204" pitchFamily="34" charset="0"/>
                <a:cs typeface="Calibri" panose="020F0502020204030204" pitchFamily="34" charset="0"/>
              </a:rPr>
              <a:t>TKO Gas pipeline response course is designed to provide awareness for emergency responders who may respond to an incident involving a TKO Gas natural gas pipeline release.</a:t>
            </a:r>
          </a:p>
          <a:p>
            <a:pPr marL="0" indent="0">
              <a:spcBef>
                <a:spcPts val="0"/>
              </a:spcBef>
              <a:buNone/>
            </a:pPr>
            <a:r>
              <a:rPr lang="en-US" sz="2800" b="1" dirty="0">
                <a:latin typeface="Calibri" panose="020F0502020204030204" pitchFamily="34" charset="0"/>
                <a:cs typeface="Calibri" panose="020F0502020204030204" pitchFamily="34" charset="0"/>
              </a:rPr>
              <a:t>Note: This is a general guide, and any further questions can be directed to local staff</a:t>
            </a:r>
          </a:p>
        </p:txBody>
      </p:sp>
      <p:pic>
        <p:nvPicPr>
          <p:cNvPr id="5" name="Picture 4">
            <a:extLst>
              <a:ext uri="{FF2B5EF4-FFF2-40B4-BE49-F238E27FC236}">
                <a16:creationId xmlns:a16="http://schemas.microsoft.com/office/drawing/2014/main" id="{5774F8F6-1D91-5901-9D96-0D9A685C8A22}"/>
              </a:ext>
            </a:extLst>
          </p:cNvPr>
          <p:cNvPicPr>
            <a:picLocks noChangeAspect="1"/>
          </p:cNvPicPr>
          <p:nvPr/>
        </p:nvPicPr>
        <p:blipFill>
          <a:blip r:embed="rId3"/>
          <a:stretch>
            <a:fillRect/>
          </a:stretch>
        </p:blipFill>
        <p:spPr>
          <a:xfrm>
            <a:off x="200657" y="491128"/>
            <a:ext cx="4877181" cy="2269629"/>
          </a:xfrm>
          <a:prstGeom prst="rect">
            <a:avLst/>
          </a:prstGeom>
        </p:spPr>
      </p:pic>
    </p:spTree>
    <p:extLst>
      <p:ext uri="{BB962C8B-B14F-4D97-AF65-F5344CB8AC3E}">
        <p14:creationId xmlns:p14="http://schemas.microsoft.com/office/powerpoint/2010/main" val="56349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66D962-40EB-113A-9748-D8682B567DD7}"/>
              </a:ext>
            </a:extLst>
          </p:cNvPr>
          <p:cNvSpPr/>
          <p:nvPr/>
        </p:nvSpPr>
        <p:spPr>
          <a:xfrm>
            <a:off x="5352662" y="0"/>
            <a:ext cx="6839338" cy="685800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1" y="0"/>
            <a:ext cx="5352662" cy="685800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r>
              <a:rPr lang="en-US" sz="54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t>TKO Gas shall establish and maintain a liaison </a:t>
            </a:r>
            <a:br>
              <a:rPr lang="en-US" sz="54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with appropriate fire, police and other public officials to:</a:t>
            </a:r>
            <a:endParaRPr lang="en-US" sz="5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334D3936-EFA0-551E-DDCB-1907DC736FD4}"/>
              </a:ext>
            </a:extLst>
          </p:cNvPr>
          <p:cNvSpPr txBox="1">
            <a:spLocks/>
          </p:cNvSpPr>
          <p:nvPr/>
        </p:nvSpPr>
        <p:spPr>
          <a:xfrm>
            <a:off x="5678905" y="372840"/>
            <a:ext cx="6092791" cy="615308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000"/>
              </a:spcAft>
              <a:buClr>
                <a:srgbClr val="B00000"/>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Learn the responsibility and resources of each government organization that may respond to a facility emergency.</a:t>
            </a:r>
          </a:p>
          <a:p>
            <a:pPr>
              <a:lnSpc>
                <a:spcPct val="100000"/>
              </a:lnSpc>
              <a:spcBef>
                <a:spcPts val="0"/>
              </a:spcBef>
              <a:spcAft>
                <a:spcPts val="1000"/>
              </a:spcAft>
              <a:buClr>
                <a:srgbClr val="B00000"/>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Acquaint officials with the Company’s ability to respond to a facility emergency.</a:t>
            </a:r>
          </a:p>
          <a:p>
            <a:pPr>
              <a:lnSpc>
                <a:spcPct val="100000"/>
              </a:lnSpc>
              <a:spcBef>
                <a:spcPts val="0"/>
              </a:spcBef>
              <a:spcAft>
                <a:spcPts val="1000"/>
              </a:spcAft>
              <a:buClr>
                <a:srgbClr val="B00000"/>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Identify the types of facility emergencies in which they may </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be notified.</a:t>
            </a:r>
          </a:p>
          <a:p>
            <a:pPr>
              <a:lnSpc>
                <a:spcPct val="100000"/>
              </a:lnSpc>
              <a:spcBef>
                <a:spcPts val="0"/>
              </a:spcBef>
              <a:spcAft>
                <a:spcPts val="1000"/>
              </a:spcAft>
              <a:buClr>
                <a:srgbClr val="B00000"/>
              </a:buClr>
              <a:buSzPct val="92000"/>
              <a:buFont typeface="Wingdings" panose="05000000000000000000" pitchFamily="2" charset="2"/>
              <a:buChar char="§"/>
            </a:pPr>
            <a:r>
              <a:rPr lang="en-US" dirty="0">
                <a:solidFill>
                  <a:srgbClr val="FFFFFF"/>
                </a:solidFill>
                <a:latin typeface="Calibri" panose="020F0502020204030204" pitchFamily="34" charset="0"/>
                <a:cs typeface="Calibri" panose="020F0502020204030204" pitchFamily="34" charset="0"/>
              </a:rPr>
              <a:t>Plan how the Company and Emergency Officials can engage in mutual assistance that will minimize hazards to life and/or property.</a:t>
            </a:r>
          </a:p>
        </p:txBody>
      </p:sp>
    </p:spTree>
    <p:extLst>
      <p:ext uri="{BB962C8B-B14F-4D97-AF65-F5344CB8AC3E}">
        <p14:creationId xmlns:p14="http://schemas.microsoft.com/office/powerpoint/2010/main" val="1138208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indoor, computer, person&#10;&#10;Description automatically generated">
            <a:extLst>
              <a:ext uri="{FF2B5EF4-FFF2-40B4-BE49-F238E27FC236}">
                <a16:creationId xmlns:a16="http://schemas.microsoft.com/office/drawing/2014/main" id="{ED3461ED-F0FD-B687-9F62-44F3FCAC7B2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92" r="3390" b="-1"/>
          <a:stretch/>
        </p:blipFill>
        <p:spPr>
          <a:xfrm>
            <a:off x="0"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B6980C-658F-CFA4-7834-968DF50DA08C}"/>
              </a:ext>
            </a:extLst>
          </p:cNvPr>
          <p:cNvSpPr txBox="1"/>
          <p:nvPr/>
        </p:nvSpPr>
        <p:spPr>
          <a:xfrm>
            <a:off x="8912938" y="2414746"/>
            <a:ext cx="3188272" cy="3412122"/>
          </a:xfrm>
          <a:prstGeom prst="rect">
            <a:avLst/>
          </a:prstGeom>
        </p:spPr>
        <p:txBody>
          <a:bodyPr vert="horz" lIns="91440" tIns="45720" rIns="91440" bIns="45720" rtlCol="0">
            <a:normAutofit/>
          </a:bodyPr>
          <a:lstStyle/>
          <a:p>
            <a:pPr>
              <a:lnSpc>
                <a:spcPct val="90000"/>
              </a:lnSpc>
              <a:spcAft>
                <a:spcPts val="600"/>
              </a:spcAft>
            </a:pPr>
            <a:r>
              <a:rPr lang="en-US" sz="3200" dirty="0"/>
              <a:t>Emergency preparedness communications</a:t>
            </a:r>
          </a:p>
        </p:txBody>
      </p:sp>
    </p:spTree>
    <p:extLst>
      <p:ext uri="{BB962C8B-B14F-4D97-AF65-F5344CB8AC3E}">
        <p14:creationId xmlns:p14="http://schemas.microsoft.com/office/powerpoint/2010/main" val="58830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B5F4D-54FF-CC8F-8311-1D55486EAF34}"/>
              </a:ext>
            </a:extLst>
          </p:cNvPr>
          <p:cNvSpPr>
            <a:spLocks noGrp="1"/>
          </p:cNvSpPr>
          <p:nvPr>
            <p:ph type="title"/>
          </p:nvPr>
        </p:nvSpPr>
        <p:spPr/>
        <p:txBody>
          <a:bodyPr>
            <a:normAutofit/>
          </a:bodyPr>
          <a:lstStyle/>
          <a:p>
            <a:r>
              <a:rPr lang="en-US"/>
              <a:t>Emergency Response Plans</a:t>
            </a:r>
            <a:endParaRPr lang="en-US" dirty="0"/>
          </a:p>
        </p:txBody>
      </p:sp>
      <p:sp>
        <p:nvSpPr>
          <p:cNvPr id="3" name="Content Placeholder 2">
            <a:extLst>
              <a:ext uri="{FF2B5EF4-FFF2-40B4-BE49-F238E27FC236}">
                <a16:creationId xmlns:a16="http://schemas.microsoft.com/office/drawing/2014/main" id="{5A9545C8-17F1-2401-1953-021C949D0B2E}"/>
              </a:ext>
            </a:extLst>
          </p:cNvPr>
          <p:cNvSpPr>
            <a:spLocks noGrp="1"/>
          </p:cNvSpPr>
          <p:nvPr>
            <p:ph idx="1"/>
          </p:nvPr>
        </p:nvSpPr>
        <p:spPr/>
        <p:txBody>
          <a:bodyPr/>
          <a:lstStyle/>
          <a:p>
            <a:pPr marL="0" indent="0">
              <a:buNone/>
            </a:pPr>
            <a:r>
              <a:rPr lang="en-US" dirty="0"/>
              <a:t>TKO Gas Emergency Response Plans</a:t>
            </a:r>
          </a:p>
          <a:p>
            <a:r>
              <a:rPr lang="en-US" dirty="0"/>
              <a:t>Contact TKO Gas </a:t>
            </a:r>
            <a:r>
              <a:rPr lang="en-US" sz="2800" dirty="0"/>
              <a:t>at </a:t>
            </a:r>
            <a:r>
              <a:rPr lang="en-US" sz="2800" dirty="0">
                <a:latin typeface="Calibri" panose="020F0502020204030204" pitchFamily="34" charset="0"/>
                <a:cs typeface="Calibri" panose="020F0502020204030204" pitchFamily="34" charset="0"/>
              </a:rPr>
              <a:t>1-806-244-4210</a:t>
            </a:r>
          </a:p>
          <a:p>
            <a:pPr indent="-342900"/>
            <a:r>
              <a:rPr lang="en-US" dirty="0"/>
              <a:t>PHMSA Emergency Response Guidebook (ERG): </a:t>
            </a:r>
            <a:r>
              <a:rPr lang="en-US" dirty="0">
                <a:hlinkClick r:id="rId2"/>
              </a:rPr>
              <a:t>https://www.phmsa.dot.gov/hazmat/emergency-response-guidebook-erg</a:t>
            </a:r>
            <a:r>
              <a:rPr lang="en-US" dirty="0"/>
              <a:t> </a:t>
            </a:r>
          </a:p>
        </p:txBody>
      </p:sp>
    </p:spTree>
    <p:extLst>
      <p:ext uri="{BB962C8B-B14F-4D97-AF65-F5344CB8AC3E}">
        <p14:creationId xmlns:p14="http://schemas.microsoft.com/office/powerpoint/2010/main" val="177111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ther bonding with daughter">
            <a:extLst>
              <a:ext uri="{FF2B5EF4-FFF2-40B4-BE49-F238E27FC236}">
                <a16:creationId xmlns:a16="http://schemas.microsoft.com/office/drawing/2014/main" id="{3D587916-2F8C-32BB-2706-2EE30A10E05B}"/>
              </a:ext>
            </a:extLst>
          </p:cNvPr>
          <p:cNvPicPr>
            <a:picLocks noChangeAspect="1"/>
          </p:cNvPicPr>
          <p:nvPr/>
        </p:nvPicPr>
        <p:blipFill rotWithShape="1">
          <a:blip r:embed="rId2"/>
          <a:srcRect l="12374" t="21889" r="2443" b="6096"/>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FD6A741-4604-B0F2-131E-A00D9B1FF56F}"/>
              </a:ext>
            </a:extLst>
          </p:cNvPr>
          <p:cNvSpPr/>
          <p:nvPr/>
        </p:nvSpPr>
        <p:spPr>
          <a:xfrm>
            <a:off x="8412479" y="0"/>
            <a:ext cx="3779521" cy="6858000"/>
          </a:xfrm>
          <a:prstGeom prst="rect">
            <a:avLst/>
          </a:prstGeom>
          <a:solidFill>
            <a:srgbClr val="55575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683D0EE-A6BE-9F44-4AD1-D5CDF9740F23}"/>
              </a:ext>
            </a:extLst>
          </p:cNvPr>
          <p:cNvSpPr txBox="1"/>
          <p:nvPr/>
        </p:nvSpPr>
        <p:spPr>
          <a:xfrm>
            <a:off x="8412479" y="0"/>
            <a:ext cx="3779521" cy="5617563"/>
          </a:xfrm>
          <a:prstGeom prst="rect">
            <a:avLst/>
          </a:prstGeom>
          <a:noFill/>
        </p:spPr>
        <p:txBody>
          <a:bodyPr wrap="square" lIns="0" tIns="0" rIns="0" bIns="0" rtlCol="0">
            <a:spAutoFit/>
          </a:bodyPr>
          <a:lstStyle/>
          <a:p>
            <a:pPr marL="457200" marR="0">
              <a:lnSpc>
                <a:spcPct val="107000"/>
              </a:lnSpc>
              <a:spcBef>
                <a:spcPts val="0"/>
              </a:spcBef>
              <a:spcAft>
                <a:spcPts val="800"/>
              </a:spcAft>
            </a:pPr>
            <a:r>
              <a:rPr lang="en-US" sz="4000" b="1" dirty="0">
                <a:solidFill>
                  <a:schemeClr val="bg2">
                    <a:lumMod val="10000"/>
                    <a:lumOff val="90000"/>
                  </a:schemeClr>
                </a:solidFill>
                <a:effectLst/>
                <a:latin typeface="Calibri" panose="020F0502020204030204" pitchFamily="34" charset="0"/>
                <a:ea typeface="Calibri" panose="020F0502020204030204" pitchFamily="34" charset="0"/>
                <a:cs typeface="Times New Roman" panose="02020603050405020304" pitchFamily="18" charset="0"/>
              </a:rPr>
              <a:t>TKO Gas priority to protect life</a:t>
            </a:r>
          </a:p>
          <a:p>
            <a:pPr marL="457200" marR="0">
              <a:lnSpc>
                <a:spcPct val="107000"/>
              </a:lnSpc>
              <a:spcBef>
                <a:spcPts val="0"/>
              </a:spcBef>
              <a:spcAft>
                <a:spcPts val="800"/>
              </a:spcAft>
            </a:pPr>
            <a:r>
              <a:rPr lang="en-US" sz="2400" dirty="0">
                <a:solidFill>
                  <a:schemeClr val="bg2">
                    <a:lumMod val="10000"/>
                    <a:lumOff val="90000"/>
                  </a:schemeClr>
                </a:solidFill>
                <a:latin typeface="Calibri" panose="020F0502020204030204" pitchFamily="34" charset="0"/>
                <a:ea typeface="Calibri" panose="020F0502020204030204" pitchFamily="34" charset="0"/>
                <a:cs typeface="Times New Roman" panose="02020603050405020304" pitchFamily="18" charset="0"/>
              </a:rPr>
              <a:t>TKO Gas makes a continuous effort to ensure the Emergency Response Plan is executed to protect life, preserve the environment, and communicate the status</a:t>
            </a:r>
            <a:br>
              <a:rPr lang="en-US" sz="2400" dirty="0">
                <a:solidFill>
                  <a:schemeClr val="bg2">
                    <a:lumMod val="10000"/>
                    <a:lumOff val="90000"/>
                  </a:schemeClr>
                </a:solidFill>
                <a:latin typeface="Calibri" panose="020F0502020204030204" pitchFamily="34" charset="0"/>
                <a:ea typeface="Calibri" panose="020F0502020204030204" pitchFamily="34" charset="0"/>
                <a:cs typeface="Times New Roman" panose="02020603050405020304" pitchFamily="18" charset="0"/>
              </a:rPr>
            </a:br>
            <a:r>
              <a:rPr lang="en-US" sz="2400" dirty="0">
                <a:solidFill>
                  <a:schemeClr val="bg2">
                    <a:lumMod val="10000"/>
                    <a:lumOff val="90000"/>
                  </a:schemeClr>
                </a:solidFill>
                <a:latin typeface="Calibri" panose="020F0502020204030204" pitchFamily="34" charset="0"/>
                <a:ea typeface="Calibri" panose="020F0502020204030204" pitchFamily="34" charset="0"/>
                <a:cs typeface="Times New Roman" panose="02020603050405020304" pitchFamily="18" charset="0"/>
              </a:rPr>
              <a:t> of an emergency to </a:t>
            </a:r>
            <a:br>
              <a:rPr lang="en-US" sz="2400" dirty="0">
                <a:solidFill>
                  <a:schemeClr val="bg2">
                    <a:lumMod val="10000"/>
                    <a:lumOff val="90000"/>
                  </a:schemeClr>
                </a:solidFill>
                <a:latin typeface="Calibri" panose="020F0502020204030204" pitchFamily="34" charset="0"/>
                <a:ea typeface="Calibri" panose="020F0502020204030204" pitchFamily="34" charset="0"/>
                <a:cs typeface="Times New Roman" panose="02020603050405020304" pitchFamily="18" charset="0"/>
              </a:rPr>
            </a:br>
            <a:r>
              <a:rPr lang="en-US" sz="2400" dirty="0">
                <a:solidFill>
                  <a:schemeClr val="bg2">
                    <a:lumMod val="10000"/>
                    <a:lumOff val="90000"/>
                  </a:schemeClr>
                </a:solidFill>
                <a:latin typeface="Calibri" panose="020F0502020204030204" pitchFamily="34" charset="0"/>
                <a:ea typeface="Calibri" panose="020F0502020204030204" pitchFamily="34" charset="0"/>
                <a:cs typeface="Times New Roman" panose="02020603050405020304" pitchFamily="18" charset="0"/>
              </a:rPr>
              <a:t>all stakeholders.</a:t>
            </a:r>
            <a:endParaRPr lang="en-US" sz="2400" dirty="0">
              <a:solidFill>
                <a:schemeClr val="bg2">
                  <a:lumMod val="10000"/>
                  <a:lumOff val="9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705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6DDA4A-7738-E902-0408-6200B43C3F30}"/>
              </a:ext>
            </a:extLst>
          </p:cNvPr>
          <p:cNvSpPr txBox="1"/>
          <p:nvPr/>
        </p:nvSpPr>
        <p:spPr>
          <a:xfrm>
            <a:off x="-208229" y="354573"/>
            <a:ext cx="12192000" cy="769441"/>
          </a:xfrm>
          <a:prstGeom prst="rect">
            <a:avLst/>
          </a:prstGeom>
          <a:noFill/>
        </p:spPr>
        <p:txBody>
          <a:bodyPr wrap="square" rtlCol="0">
            <a:spAutoFit/>
          </a:bodyPr>
          <a:lstStyle/>
          <a:p>
            <a:pPr algn="ctr"/>
            <a:r>
              <a:rPr lang="en-US" sz="4400" b="1" dirty="0">
                <a:solidFill>
                  <a:srgbClr val="B00000"/>
                </a:solidFill>
                <a:latin typeface="Calibri" panose="020F0502020204030204" pitchFamily="34" charset="0"/>
                <a:cs typeface="Calibri" panose="020F0502020204030204" pitchFamily="34" charset="0"/>
              </a:rPr>
              <a:t>Emergency contacts</a:t>
            </a:r>
          </a:p>
        </p:txBody>
      </p:sp>
      <p:sp>
        <p:nvSpPr>
          <p:cNvPr id="6" name="Title 1">
            <a:extLst>
              <a:ext uri="{FF2B5EF4-FFF2-40B4-BE49-F238E27FC236}">
                <a16:creationId xmlns:a16="http://schemas.microsoft.com/office/drawing/2014/main" id="{555118BD-3BC7-48CD-BD9A-C7AC529EE23B}"/>
              </a:ext>
            </a:extLst>
          </p:cNvPr>
          <p:cNvSpPr txBox="1">
            <a:spLocks/>
          </p:cNvSpPr>
          <p:nvPr/>
        </p:nvSpPr>
        <p:spPr>
          <a:xfrm>
            <a:off x="685615" y="1124014"/>
            <a:ext cx="10820770" cy="93272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b="1" dirty="0">
                <a:latin typeface="Calibri" panose="020F0502020204030204" pitchFamily="34" charset="0"/>
                <a:cs typeface="Calibri" panose="020F0502020204030204" pitchFamily="34" charset="0"/>
              </a:rPr>
              <a:t>To report an emergency, </a:t>
            </a:r>
            <a:r>
              <a:rPr lang="en-US" sz="2000" b="1" dirty="0">
                <a:solidFill>
                  <a:srgbClr val="B00000"/>
                </a:solidFill>
                <a:latin typeface="Calibri" panose="020F0502020204030204" pitchFamily="34" charset="0"/>
                <a:cs typeface="Calibri" panose="020F0502020204030204" pitchFamily="34" charset="0"/>
              </a:rPr>
              <a:t>call 911 </a:t>
            </a:r>
            <a:r>
              <a:rPr lang="en-US" sz="2000" b="1" dirty="0">
                <a:latin typeface="Calibri" panose="020F0502020204030204" pitchFamily="34" charset="0"/>
                <a:cs typeface="Calibri" panose="020F0502020204030204" pitchFamily="34" charset="0"/>
              </a:rPr>
              <a:t>and immediately notify TKO Gas at </a:t>
            </a:r>
            <a:r>
              <a:rPr lang="en-US" sz="2000" b="1" dirty="0">
                <a:solidFill>
                  <a:srgbClr val="B00000"/>
                </a:solidFill>
                <a:latin typeface="Calibri" panose="020F0502020204030204" pitchFamily="34" charset="0"/>
                <a:cs typeface="Calibri" panose="020F0502020204030204" pitchFamily="34" charset="0"/>
              </a:rPr>
              <a:t>1-806-244-4210</a:t>
            </a:r>
          </a:p>
          <a:p>
            <a:pPr algn="ctr">
              <a:lnSpc>
                <a:spcPct val="100000"/>
              </a:lnSpc>
            </a:pPr>
            <a:endParaRPr lang="en-US" sz="2000" dirty="0">
              <a:solidFill>
                <a:schemeClr val="accent2">
                  <a:lumMod val="75000"/>
                </a:schemeClr>
              </a:solidFill>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001DBD3-58CA-90F3-EA94-3E8C1E2E1BF5}"/>
              </a:ext>
            </a:extLst>
          </p:cNvPr>
          <p:cNvCxnSpPr>
            <a:cxnSpLocks/>
          </p:cNvCxnSpPr>
          <p:nvPr/>
        </p:nvCxnSpPr>
        <p:spPr>
          <a:xfrm>
            <a:off x="190854" y="2153683"/>
            <a:ext cx="10972800" cy="0"/>
          </a:xfrm>
          <a:prstGeom prst="line">
            <a:avLst/>
          </a:prstGeom>
          <a:ln w="19050">
            <a:solidFill>
              <a:srgbClr val="B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172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3D3DA-F9DA-F7E3-7833-5C626A959DB4}"/>
              </a:ext>
            </a:extLst>
          </p:cNvPr>
          <p:cNvSpPr>
            <a:spLocks noGrp="1"/>
          </p:cNvSpPr>
          <p:nvPr>
            <p:ph type="title"/>
          </p:nvPr>
        </p:nvSpPr>
        <p:spPr>
          <a:xfrm>
            <a:off x="913795" y="609600"/>
            <a:ext cx="4538741" cy="970450"/>
          </a:xfrm>
        </p:spPr>
        <p:txBody>
          <a:bodyPr vert="horz" lIns="91440" tIns="45720" rIns="91440" bIns="45720" rtlCol="0" anchor="ctr">
            <a:normAutofit/>
          </a:bodyPr>
          <a:lstStyle/>
          <a:p>
            <a:pPr>
              <a:lnSpc>
                <a:spcPct val="90000"/>
              </a:lnSpc>
            </a:pPr>
            <a:r>
              <a:rPr lang="en-US" sz="2200" b="1"/>
              <a:t>Call 811 Before You Dig! It’s SAFE. It’s FREE. It’s the LAW!</a:t>
            </a:r>
          </a:p>
        </p:txBody>
      </p:sp>
      <p:sp>
        <p:nvSpPr>
          <p:cNvPr id="4" name="Text Placeholder 3">
            <a:extLst>
              <a:ext uri="{FF2B5EF4-FFF2-40B4-BE49-F238E27FC236}">
                <a16:creationId xmlns:a16="http://schemas.microsoft.com/office/drawing/2014/main" id="{AAE32049-9F8F-C56F-D97E-DF79C2F7805C}"/>
              </a:ext>
            </a:extLst>
          </p:cNvPr>
          <p:cNvSpPr>
            <a:spLocks noGrp="1"/>
          </p:cNvSpPr>
          <p:nvPr>
            <p:ph type="body" sz="half" idx="2"/>
          </p:nvPr>
        </p:nvSpPr>
        <p:spPr>
          <a:xfrm>
            <a:off x="913795" y="1732449"/>
            <a:ext cx="4538741" cy="4058751"/>
          </a:xfrm>
        </p:spPr>
        <p:txBody>
          <a:bodyPr vert="horz" lIns="91440" tIns="45720" rIns="91440" bIns="45720" rtlCol="0" anchor="ctr">
            <a:normAutofit/>
          </a:bodyPr>
          <a:lstStyle/>
          <a:p>
            <a:pPr algn="l">
              <a:buClr>
                <a:srgbClr val="CED127"/>
              </a:buClr>
            </a:pPr>
            <a:r>
              <a:rPr lang="en-US" dirty="0"/>
              <a:t>State law requires you to notify 811 </a:t>
            </a:r>
            <a:r>
              <a:rPr lang="en-US" b="1" dirty="0"/>
              <a:t>BEFORE YOU DIG.  </a:t>
            </a:r>
            <a:r>
              <a:rPr lang="en-US" dirty="0"/>
              <a:t>This is a </a:t>
            </a:r>
            <a:r>
              <a:rPr lang="en-US" b="1" dirty="0"/>
              <a:t>FREE </a:t>
            </a:r>
            <a:r>
              <a:rPr lang="en-US" dirty="0"/>
              <a:t>service.</a:t>
            </a:r>
          </a:p>
          <a:p>
            <a:pPr marL="285750" indent="-285750" algn="l">
              <a:buClr>
                <a:schemeClr val="tx1"/>
              </a:buClr>
              <a:buFont typeface="Wingdings 2" charset="2"/>
              <a:buChar char="•"/>
            </a:pPr>
            <a:r>
              <a:rPr lang="en-US" dirty="0"/>
              <a:t>For general 811 information, visit: </a:t>
            </a:r>
            <a:r>
              <a:rPr lang="en-US" dirty="0">
                <a:hlinkClick r:id="rId2">
                  <a:extLst>
                    <a:ext uri="{A12FA001-AC4F-418D-AE19-62706E023703}">
                      <ahyp:hlinkClr xmlns:ahyp="http://schemas.microsoft.com/office/drawing/2018/hyperlinkcolor" val="tx"/>
                    </a:ext>
                  </a:extLst>
                </a:hlinkClick>
              </a:rPr>
              <a:t>www.call811.com</a:t>
            </a:r>
            <a:r>
              <a:rPr lang="en-US" dirty="0"/>
              <a:t> </a:t>
            </a:r>
          </a:p>
        </p:txBody>
      </p:sp>
      <p:pic>
        <p:nvPicPr>
          <p:cNvPr id="14" name="Picture 13">
            <a:extLst>
              <a:ext uri="{FF2B5EF4-FFF2-40B4-BE49-F238E27FC236}">
                <a16:creationId xmlns:a16="http://schemas.microsoft.com/office/drawing/2014/main" id="{A1BC21AA-2E35-915F-0155-FB4F71D29258}"/>
              </a:ext>
            </a:extLst>
          </p:cNvPr>
          <p:cNvPicPr>
            <a:picLocks noChangeAspect="1"/>
          </p:cNvPicPr>
          <p:nvPr/>
        </p:nvPicPr>
        <p:blipFill>
          <a:blip r:embed="rId3"/>
          <a:stretch>
            <a:fillRect/>
          </a:stretch>
        </p:blipFill>
        <p:spPr>
          <a:xfrm>
            <a:off x="6174049" y="965196"/>
            <a:ext cx="5686787" cy="4781640"/>
          </a:xfrm>
          <a:prstGeom prst="rect">
            <a:avLst/>
          </a:prstGeom>
        </p:spPr>
      </p:pic>
    </p:spTree>
    <p:extLst>
      <p:ext uri="{BB962C8B-B14F-4D97-AF65-F5344CB8AC3E}">
        <p14:creationId xmlns:p14="http://schemas.microsoft.com/office/powerpoint/2010/main" val="234138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04620-A9DF-6DAB-5C89-49CC27587037}"/>
              </a:ext>
            </a:extLst>
          </p:cNvPr>
          <p:cNvPicPr>
            <a:picLocks noChangeAspect="1"/>
          </p:cNvPicPr>
          <p:nvPr/>
        </p:nvPicPr>
        <p:blipFill>
          <a:blip r:embed="rId2"/>
          <a:stretch>
            <a:fillRect/>
          </a:stretch>
        </p:blipFill>
        <p:spPr>
          <a:xfrm>
            <a:off x="5588936" y="1863151"/>
            <a:ext cx="5493097" cy="4035053"/>
          </a:xfrm>
          <a:prstGeom prst="rect">
            <a:avLst/>
          </a:prstGeom>
        </p:spPr>
      </p:pic>
      <p:sp>
        <p:nvSpPr>
          <p:cNvPr id="3" name="Title 2">
            <a:extLst>
              <a:ext uri="{FF2B5EF4-FFF2-40B4-BE49-F238E27FC236}">
                <a16:creationId xmlns:a16="http://schemas.microsoft.com/office/drawing/2014/main" id="{6FD8BC33-3CA7-567A-8B8D-B0C05EA4E2FA}"/>
              </a:ext>
            </a:extLst>
          </p:cNvPr>
          <p:cNvSpPr>
            <a:spLocks noGrp="1"/>
          </p:cNvSpPr>
          <p:nvPr>
            <p:ph type="title"/>
          </p:nvPr>
        </p:nvSpPr>
        <p:spPr/>
        <p:txBody>
          <a:bodyPr/>
          <a:lstStyle/>
          <a:p>
            <a:r>
              <a:rPr lang="en-US" b="1" dirty="0"/>
              <a:t>Follow these five steps to stay safe</a:t>
            </a:r>
          </a:p>
        </p:txBody>
      </p:sp>
      <p:sp>
        <p:nvSpPr>
          <p:cNvPr id="4" name="TextBox 3">
            <a:extLst>
              <a:ext uri="{FF2B5EF4-FFF2-40B4-BE49-F238E27FC236}">
                <a16:creationId xmlns:a16="http://schemas.microsoft.com/office/drawing/2014/main" id="{4ECE3DC6-1D92-320A-0C4D-1A099E3BE284}"/>
              </a:ext>
            </a:extLst>
          </p:cNvPr>
          <p:cNvSpPr txBox="1"/>
          <p:nvPr/>
        </p:nvSpPr>
        <p:spPr>
          <a:xfrm>
            <a:off x="282102" y="1935803"/>
            <a:ext cx="6138153" cy="3416320"/>
          </a:xfrm>
          <a:prstGeom prst="rect">
            <a:avLst/>
          </a:prstGeom>
          <a:noFill/>
        </p:spPr>
        <p:txBody>
          <a:bodyPr wrap="square" rtlCol="0">
            <a:spAutoFit/>
          </a:bodyPr>
          <a:lstStyle/>
          <a:p>
            <a:pPr marL="457200" indent="-457200">
              <a:buFont typeface="+mj-lt"/>
              <a:buAutoNum type="arabicPeriod"/>
            </a:pPr>
            <a:r>
              <a:rPr lang="en-US" sz="2400" dirty="0"/>
              <a:t>Call 811 Before You Dig</a:t>
            </a:r>
          </a:p>
          <a:p>
            <a:pPr marL="457200" indent="-457200">
              <a:buFont typeface="+mj-lt"/>
              <a:buAutoNum type="arabicPeriod"/>
            </a:pPr>
            <a:endParaRPr lang="en-US" sz="2400" dirty="0"/>
          </a:p>
          <a:p>
            <a:pPr marL="457200" indent="-457200">
              <a:buFont typeface="+mj-lt"/>
              <a:buAutoNum type="arabicPeriod"/>
            </a:pPr>
            <a:r>
              <a:rPr lang="en-US" sz="2400" dirty="0"/>
              <a:t>Wait two business days</a:t>
            </a:r>
          </a:p>
          <a:p>
            <a:pPr marL="457200" indent="-457200">
              <a:buFont typeface="+mj-lt"/>
              <a:buAutoNum type="arabicPeriod"/>
            </a:pPr>
            <a:endParaRPr lang="en-US" sz="2400" dirty="0"/>
          </a:p>
          <a:p>
            <a:pPr marL="457200" indent="-457200">
              <a:buFont typeface="+mj-lt"/>
              <a:buAutoNum type="arabicPeriod"/>
            </a:pPr>
            <a:r>
              <a:rPr lang="en-US" sz="2400" dirty="0"/>
              <a:t>Watch for the mark</a:t>
            </a:r>
          </a:p>
          <a:p>
            <a:pPr marL="457200" indent="-457200">
              <a:buFont typeface="+mj-lt"/>
              <a:buAutoNum type="arabicPeriod"/>
            </a:pPr>
            <a:endParaRPr lang="en-US" sz="2400" dirty="0"/>
          </a:p>
          <a:p>
            <a:pPr marL="457200" indent="-457200">
              <a:buFont typeface="+mj-lt"/>
              <a:buAutoNum type="arabicPeriod"/>
            </a:pPr>
            <a:r>
              <a:rPr lang="en-US" sz="2400" dirty="0"/>
              <a:t>Dig with care!</a:t>
            </a:r>
          </a:p>
          <a:p>
            <a:pPr marL="457200" indent="-457200">
              <a:buFont typeface="+mj-lt"/>
              <a:buAutoNum type="arabicPeriod"/>
            </a:pPr>
            <a:endParaRPr lang="en-US" sz="2400" dirty="0"/>
          </a:p>
          <a:p>
            <a:pPr marL="457200" indent="-457200">
              <a:buFont typeface="+mj-lt"/>
              <a:buAutoNum type="arabicPeriod"/>
            </a:pPr>
            <a:r>
              <a:rPr lang="en-US" sz="2400" dirty="0"/>
              <a:t>Report damage immediately</a:t>
            </a:r>
          </a:p>
        </p:txBody>
      </p:sp>
    </p:spTree>
    <p:extLst>
      <p:ext uri="{BB962C8B-B14F-4D97-AF65-F5344CB8AC3E}">
        <p14:creationId xmlns:p14="http://schemas.microsoft.com/office/powerpoint/2010/main" val="1643829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53709-4C06-35F2-3DFA-00FD04A18808}"/>
              </a:ext>
            </a:extLst>
          </p:cNvPr>
          <p:cNvSpPr>
            <a:spLocks noGrp="1"/>
          </p:cNvSpPr>
          <p:nvPr>
            <p:ph type="title" idx="4294967295"/>
          </p:nvPr>
        </p:nvSpPr>
        <p:spPr>
          <a:xfrm>
            <a:off x="7531610" y="365125"/>
            <a:ext cx="3822189" cy="1899912"/>
          </a:xfrm>
        </p:spPr>
        <p:txBody>
          <a:bodyPr vert="horz" lIns="91440" tIns="45720" rIns="91440" bIns="45720" rtlCol="0" anchor="ctr">
            <a:normAutofit/>
          </a:bodyPr>
          <a:lstStyle/>
          <a:p>
            <a:r>
              <a:rPr lang="en-US" sz="4000" b="1" dirty="0"/>
              <a:t>Pipeline location information</a:t>
            </a:r>
          </a:p>
        </p:txBody>
      </p:sp>
      <p:pic>
        <p:nvPicPr>
          <p:cNvPr id="12" name="Picture 11" descr="A picture containing grass, outdoor, tree, yellow&#10;&#10;Description automatically generated">
            <a:extLst>
              <a:ext uri="{FF2B5EF4-FFF2-40B4-BE49-F238E27FC236}">
                <a16:creationId xmlns:a16="http://schemas.microsoft.com/office/drawing/2014/main" id="{87B41E29-01C9-07BB-2DFD-277D42B4A91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841" r="6395" b="2"/>
          <a:stretch/>
        </p:blipFill>
        <p:spPr>
          <a:xfrm>
            <a:off x="1" y="10"/>
            <a:ext cx="6936390" cy="6857990"/>
          </a:xfrm>
          <a:prstGeom prst="rect">
            <a:avLst/>
          </a:prstGeom>
        </p:spPr>
      </p:pic>
      <p:sp>
        <p:nvSpPr>
          <p:cNvPr id="6" name="TextBox 5">
            <a:extLst>
              <a:ext uri="{FF2B5EF4-FFF2-40B4-BE49-F238E27FC236}">
                <a16:creationId xmlns:a16="http://schemas.microsoft.com/office/drawing/2014/main" id="{9289BEB8-7FB1-33E6-5A2A-E9C0FB2FD413}"/>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Bef>
                <a:spcPct val="20000"/>
              </a:spcBef>
              <a:spcAft>
                <a:spcPts val="600"/>
              </a:spcAft>
              <a:buClr>
                <a:schemeClr val="tx2"/>
              </a:buClr>
              <a:buSzPct val="70000"/>
              <a:buFont typeface="Arial" panose="020B0604020202020204" pitchFamily="34" charset="0"/>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The general location of pipelines can be determined by two characteristics: </a:t>
            </a:r>
          </a:p>
          <a:p>
            <a:pPr marL="457200" indent="-228600">
              <a:lnSpc>
                <a:spcPct val="90000"/>
              </a:lnSpc>
              <a:spcBef>
                <a:spcPct val="20000"/>
              </a:spcBef>
              <a:spcAft>
                <a:spcPts val="600"/>
              </a:spcAft>
              <a:buClr>
                <a:schemeClr val="tx2"/>
              </a:buClr>
              <a:buSzPct val="70000"/>
              <a:buFont typeface="Arial" panose="020B0604020202020204" pitchFamily="34" charset="0"/>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a pipeline right-of-way (ROW) </a:t>
            </a:r>
          </a:p>
          <a:p>
            <a:pPr marL="457200" indent="-228600">
              <a:lnSpc>
                <a:spcPct val="90000"/>
              </a:lnSpc>
              <a:spcBef>
                <a:spcPct val="20000"/>
              </a:spcBef>
              <a:spcAft>
                <a:spcPts val="600"/>
              </a:spcAft>
              <a:buClr>
                <a:schemeClr val="tx2"/>
              </a:buClr>
              <a:buSzPct val="70000"/>
              <a:buFont typeface="Arial" panose="020B0604020202020204" pitchFamily="34" charset="0"/>
              <a:buChar char="•"/>
            </a:pPr>
            <a:r>
              <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rPr>
              <a:t>pipeline markers</a:t>
            </a:r>
          </a:p>
          <a:p>
            <a:pPr indent="-228600">
              <a:lnSpc>
                <a:spcPct val="90000"/>
              </a:lnSpc>
              <a:spcBef>
                <a:spcPct val="20000"/>
              </a:spcBef>
              <a:spcAft>
                <a:spcPts val="600"/>
              </a:spcAft>
              <a:buClr>
                <a:schemeClr val="tx2"/>
              </a:buClr>
              <a:buSzPct val="70000"/>
              <a:buFont typeface="Arial" panose="020B0604020202020204" pitchFamily="34" charset="0"/>
              <a:buChar char="•"/>
            </a:pPr>
            <a:endParaRPr lang="en-US" sz="2000"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3640840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A3C8E0-20B6-7721-E41F-686F1D40BAF5}"/>
              </a:ext>
            </a:extLst>
          </p:cNvPr>
          <p:cNvSpPr/>
          <p:nvPr/>
        </p:nvSpPr>
        <p:spPr>
          <a:xfrm>
            <a:off x="0" y="6391469"/>
            <a:ext cx="12192000" cy="46653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D3A3124-C726-FF2A-DB78-479B419B73CD}"/>
              </a:ext>
            </a:extLst>
          </p:cNvPr>
          <p:cNvSpPr txBox="1">
            <a:spLocks/>
          </p:cNvSpPr>
          <p:nvPr/>
        </p:nvSpPr>
        <p:spPr>
          <a:xfrm>
            <a:off x="601636" y="556425"/>
            <a:ext cx="10820770" cy="552120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600"/>
              </a:spcAft>
            </a:pPr>
            <a:r>
              <a:rPr lang="en-US" sz="54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t>Right-of-way (ROW)</a:t>
            </a:r>
          </a:p>
          <a:p>
            <a:pPr marL="457200" indent="-457200">
              <a:lnSpc>
                <a:spcPct val="100000"/>
              </a:lnSpc>
              <a:spcAft>
                <a:spcPts val="1200"/>
              </a:spcAft>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A ROW can usually be recognized as a clear strip of land in a linear or fairly straight line, cleared of structures and trees.</a:t>
            </a:r>
          </a:p>
          <a:p>
            <a:pPr marL="457200" indent="-457200">
              <a:lnSpc>
                <a:spcPct val="100000"/>
              </a:lnSpc>
              <a:spcAft>
                <a:spcPts val="1200"/>
              </a:spcAft>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The ROW contains the pipeline and a buffer area that usually extends 25 feet or more on either side of the pipeline where certain activities are restricted to ensure the continued safety and integrity of the pipeline.</a:t>
            </a:r>
          </a:p>
          <a:p>
            <a:pPr marL="457200" indent="-457200">
              <a:lnSpc>
                <a:spcPct val="100000"/>
              </a:lnSpc>
              <a:spcAft>
                <a:spcPts val="1200"/>
              </a:spcAft>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The ROW must be kept clear of fences, buildings, trees or any other type of structure. The impact of a fence post, weight of a shed or the roots of a tree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can cause either immediate or long-term damage to the pipeline.</a:t>
            </a:r>
          </a:p>
          <a:p>
            <a:pPr marL="457200" indent="-457200">
              <a:lnSpc>
                <a:spcPct val="100000"/>
              </a:lnSpc>
              <a:spcAft>
                <a:spcPts val="1200"/>
              </a:spcAft>
              <a:buClr>
                <a:srgbClr val="B00000"/>
              </a:buClr>
              <a:buSzPct val="92000"/>
              <a:buFont typeface="Wingdings" panose="05000000000000000000" pitchFamily="2" charset="2"/>
              <a:buChar char="§"/>
            </a:pPr>
            <a:r>
              <a:rPr lang="en-US" sz="2400" dirty="0">
                <a:latin typeface="Calibri" panose="020F0502020204030204" pitchFamily="34" charset="0"/>
                <a:cs typeface="Calibri" panose="020F0502020204030204" pitchFamily="34" charset="0"/>
              </a:rPr>
              <a:t>These could also impede access to the area for any required maintenance or emergency situations, resulting in safety risks and possible costly impacts to structures on the ROW.</a:t>
            </a:r>
            <a:endParaRPr lang="en-US" sz="2600" dirty="0"/>
          </a:p>
        </p:txBody>
      </p:sp>
    </p:spTree>
    <p:extLst>
      <p:ext uri="{BB962C8B-B14F-4D97-AF65-F5344CB8AC3E}">
        <p14:creationId xmlns:p14="http://schemas.microsoft.com/office/powerpoint/2010/main" val="164725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A3C8E0-20B6-7721-E41F-686F1D40BAF5}"/>
              </a:ext>
            </a:extLst>
          </p:cNvPr>
          <p:cNvSpPr/>
          <p:nvPr/>
        </p:nvSpPr>
        <p:spPr>
          <a:xfrm>
            <a:off x="0" y="6391469"/>
            <a:ext cx="12192000" cy="466530"/>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D3A3124-C726-FF2A-DB78-479B419B73CD}"/>
              </a:ext>
            </a:extLst>
          </p:cNvPr>
          <p:cNvSpPr txBox="1">
            <a:spLocks/>
          </p:cNvSpPr>
          <p:nvPr/>
        </p:nvSpPr>
        <p:spPr>
          <a:xfrm>
            <a:off x="601635" y="556427"/>
            <a:ext cx="11042966" cy="602165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600"/>
              </a:spcAft>
            </a:pPr>
            <a:r>
              <a:rPr lang="en-US" sz="5400" b="1" dirty="0">
                <a:latin typeface="Calibri" panose="020F0502020204030204" pitchFamily="34" charset="0"/>
                <a:ea typeface="Calibri" panose="020F0502020204030204" pitchFamily="34" charset="0"/>
                <a:cs typeface="Times New Roman" panose="02020603050405020304" pitchFamily="18" charset="0"/>
              </a:rPr>
              <a:t>Pipeline markers</a:t>
            </a:r>
          </a:p>
          <a:p>
            <a:pPr marL="457200" indent="-457200">
              <a:lnSpc>
                <a:spcPct val="100000"/>
              </a:lnSpc>
              <a:spcAft>
                <a:spcPts val="600"/>
              </a:spcAft>
              <a:buClr>
                <a:schemeClr val="tx1"/>
              </a:buClr>
              <a:buSzPct val="92000"/>
              <a:buFont typeface="Wingdings" panose="05000000000000000000" pitchFamily="2" charset="2"/>
              <a:buChar char="§"/>
            </a:pPr>
            <a:r>
              <a:rPr lang="en-US" sz="2400" dirty="0">
                <a:solidFill>
                  <a:srgbClr val="B00000"/>
                </a:solidFill>
                <a:latin typeface="Calibri" panose="020F0502020204030204" pitchFamily="34" charset="0"/>
                <a:cs typeface="Calibri" panose="020F0502020204030204" pitchFamily="34" charset="0"/>
              </a:rPr>
              <a:t>Found within line-of-sight on a ROW and at locations where the pipeline crosses streets, highways, waterways and railways.</a:t>
            </a:r>
          </a:p>
          <a:p>
            <a:pPr marL="457200" indent="-457200">
              <a:lnSpc>
                <a:spcPct val="100000"/>
              </a:lnSpc>
              <a:spcAft>
                <a:spcPts val="600"/>
              </a:spcAft>
              <a:buClr>
                <a:schemeClr val="tx1"/>
              </a:buClr>
              <a:buSzPct val="92000"/>
              <a:buFont typeface="Wingdings" panose="05000000000000000000" pitchFamily="2" charset="2"/>
              <a:buChar char="§"/>
            </a:pPr>
            <a:r>
              <a:rPr lang="en-US" sz="2400" dirty="0">
                <a:solidFill>
                  <a:srgbClr val="B00000"/>
                </a:solidFill>
                <a:latin typeface="Calibri" panose="020F0502020204030204" pitchFamily="34" charset="0"/>
                <a:cs typeface="Calibri" panose="020F0502020204030204" pitchFamily="34" charset="0"/>
              </a:rPr>
              <a:t>Markers only show the approximate location of the pipeline, and the depth of the line may vary. You cannot use pipeline markers as a determination of where or where not to dig.</a:t>
            </a:r>
          </a:p>
          <a:p>
            <a:pPr marL="457200" indent="-457200">
              <a:lnSpc>
                <a:spcPct val="100000"/>
              </a:lnSpc>
              <a:spcAft>
                <a:spcPts val="600"/>
              </a:spcAft>
              <a:buClr>
                <a:schemeClr val="tx1"/>
              </a:buClr>
              <a:buSzPct val="92000"/>
              <a:buFont typeface="Wingdings" panose="05000000000000000000" pitchFamily="2" charset="2"/>
              <a:buChar char="§"/>
            </a:pPr>
            <a:r>
              <a:rPr lang="en-US" sz="2400" dirty="0">
                <a:solidFill>
                  <a:srgbClr val="B00000"/>
                </a:solidFill>
                <a:latin typeface="Calibri" panose="020F0502020204030204" pitchFamily="34" charset="0"/>
                <a:cs typeface="Calibri" panose="020F0502020204030204" pitchFamily="34" charset="0"/>
              </a:rPr>
              <a:t>Pipeline markers display the pipeline operator, emergency number and the product transported in the pipeline.</a:t>
            </a:r>
          </a:p>
          <a:p>
            <a:pPr marL="457200" indent="-457200">
              <a:lnSpc>
                <a:spcPct val="100000"/>
              </a:lnSpc>
              <a:spcAft>
                <a:spcPts val="600"/>
              </a:spcAft>
              <a:buClr>
                <a:schemeClr val="tx1"/>
              </a:buClr>
              <a:buSzPct val="92000"/>
              <a:buFont typeface="Wingdings" panose="05000000000000000000" pitchFamily="2" charset="2"/>
              <a:buChar char="§"/>
            </a:pPr>
            <a:r>
              <a:rPr lang="en-US" sz="2400" dirty="0">
                <a:solidFill>
                  <a:srgbClr val="B00000"/>
                </a:solidFill>
                <a:latin typeface="Calibri" panose="020F0502020204030204" pitchFamily="34" charset="0"/>
                <a:cs typeface="Calibri" panose="020F0502020204030204" pitchFamily="34" charset="0"/>
              </a:rPr>
              <a:t>It is against the law to willfully deface, damage, </a:t>
            </a:r>
            <a:br>
              <a:rPr lang="en-US" sz="2400" dirty="0">
                <a:solidFill>
                  <a:srgbClr val="B00000"/>
                </a:solidFill>
                <a:latin typeface="Calibri" panose="020F0502020204030204" pitchFamily="34" charset="0"/>
                <a:cs typeface="Calibri" panose="020F0502020204030204" pitchFamily="34" charset="0"/>
              </a:rPr>
            </a:br>
            <a:r>
              <a:rPr lang="en-US" sz="2400" dirty="0">
                <a:solidFill>
                  <a:srgbClr val="B00000"/>
                </a:solidFill>
                <a:latin typeface="Calibri" panose="020F0502020204030204" pitchFamily="34" charset="0"/>
                <a:cs typeface="Calibri" panose="020F0502020204030204" pitchFamily="34" charset="0"/>
              </a:rPr>
              <a:t>remove or destroy and pipeline sign.</a:t>
            </a:r>
          </a:p>
        </p:txBody>
      </p:sp>
      <p:pic>
        <p:nvPicPr>
          <p:cNvPr id="3" name="Picture 2" descr="Diagram&#10;&#10;Description automatically generated">
            <a:extLst>
              <a:ext uri="{FF2B5EF4-FFF2-40B4-BE49-F238E27FC236}">
                <a16:creationId xmlns:a16="http://schemas.microsoft.com/office/drawing/2014/main" id="{93919AA1-B6FD-69BE-A081-F824C49F40D8}"/>
              </a:ext>
            </a:extLst>
          </p:cNvPr>
          <p:cNvPicPr>
            <a:picLocks noChangeAspect="1"/>
          </p:cNvPicPr>
          <p:nvPr/>
        </p:nvPicPr>
        <p:blipFill>
          <a:blip r:embed="rId3"/>
          <a:stretch>
            <a:fillRect/>
          </a:stretch>
        </p:blipFill>
        <p:spPr>
          <a:xfrm>
            <a:off x="7709331" y="4198772"/>
            <a:ext cx="4082042" cy="1916183"/>
          </a:xfrm>
          <a:prstGeom prst="rect">
            <a:avLst/>
          </a:prstGeom>
        </p:spPr>
      </p:pic>
    </p:spTree>
    <p:extLst>
      <p:ext uri="{BB962C8B-B14F-4D97-AF65-F5344CB8AC3E}">
        <p14:creationId xmlns:p14="http://schemas.microsoft.com/office/powerpoint/2010/main" val="108302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painted factory">
            <a:extLst>
              <a:ext uri="{FF2B5EF4-FFF2-40B4-BE49-F238E27FC236}">
                <a16:creationId xmlns:a16="http://schemas.microsoft.com/office/drawing/2014/main" id="{AEF8EA30-7815-BF20-B132-788A1670C33C}"/>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483C797E-E7CF-8454-F88A-F4950708766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b="1"/>
              <a:t>Pipeline purpose and reliability</a:t>
            </a:r>
            <a:endParaRPr lang="en-US" sz="5200"/>
          </a:p>
        </p:txBody>
      </p:sp>
    </p:spTree>
    <p:extLst>
      <p:ext uri="{BB962C8B-B14F-4D97-AF65-F5344CB8AC3E}">
        <p14:creationId xmlns:p14="http://schemas.microsoft.com/office/powerpoint/2010/main" val="271246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81BA46-7248-12E9-855E-3690A485D065}"/>
              </a:ext>
            </a:extLst>
          </p:cNvPr>
          <p:cNvSpPr/>
          <p:nvPr/>
        </p:nvSpPr>
        <p:spPr>
          <a:xfrm flipV="1">
            <a:off x="0" y="0"/>
            <a:ext cx="8128000" cy="5262464"/>
          </a:xfrm>
          <a:prstGeom prst="rect">
            <a:avLst/>
          </a:prstGeom>
          <a:solidFill>
            <a:srgbClr val="B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4294967295"/>
          </p:nvPr>
        </p:nvSpPr>
        <p:spPr>
          <a:xfrm>
            <a:off x="1087438" y="5748338"/>
            <a:ext cx="11104562" cy="665162"/>
          </a:xfrm>
          <a:prstGeom prst="rect">
            <a:avLst/>
          </a:prstGeom>
        </p:spPr>
        <p:txBody>
          <a:bodyPr anchor="b">
            <a:normAutofit/>
          </a:bodyPr>
          <a:lstStyle/>
          <a:p>
            <a:pPr marL="0" indent="0" algn="ctr">
              <a:lnSpc>
                <a:spcPct val="100000"/>
              </a:lnSpc>
              <a:spcBef>
                <a:spcPts val="0"/>
              </a:spcBef>
              <a:buNone/>
            </a:pPr>
            <a:r>
              <a:rPr lang="en-US" dirty="0">
                <a:solidFill>
                  <a:srgbClr val="B0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www.npms.phmsa.dot.gov</a:t>
            </a:r>
            <a:endParaRPr lang="en-US" dirty="0">
              <a:solidFill>
                <a:srgbClr val="B00000"/>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693206" y="668397"/>
            <a:ext cx="7261091" cy="422084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600"/>
              </a:spcAft>
            </a:pPr>
            <a:r>
              <a:rPr lang="en-US" sz="5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National Pipeline Mapping System</a:t>
            </a:r>
          </a:p>
          <a:p>
            <a:pPr marL="457200" indent="-457200">
              <a:lnSpc>
                <a:spcPct val="100000"/>
              </a:lnSpc>
              <a:spcAft>
                <a:spcPts val="1600"/>
              </a:spcAft>
              <a:buFont typeface="Wingdings" panose="05000000000000000000" pitchFamily="2" charset="2"/>
              <a:buChar char="§"/>
            </a:pPr>
            <a:r>
              <a:rPr lang="en-US" sz="2800" dirty="0">
                <a:solidFill>
                  <a:srgbClr val="FFFFFF"/>
                </a:solidFill>
                <a:latin typeface="Calibri" panose="020F0502020204030204" pitchFamily="34" charset="0"/>
                <a:cs typeface="Calibri" panose="020F0502020204030204" pitchFamily="34" charset="0"/>
              </a:rPr>
              <a:t>Allows public access to view pipeline maps.</a:t>
            </a:r>
          </a:p>
          <a:p>
            <a:pPr marL="457200" indent="-457200">
              <a:lnSpc>
                <a:spcPct val="100000"/>
              </a:lnSpc>
              <a:spcAft>
                <a:spcPts val="1600"/>
              </a:spcAft>
              <a:buFont typeface="Wingdings" panose="05000000000000000000" pitchFamily="2" charset="2"/>
              <a:buChar char="§"/>
            </a:pPr>
            <a:r>
              <a:rPr lang="en-US" sz="2800" dirty="0">
                <a:solidFill>
                  <a:srgbClr val="FFFFFF"/>
                </a:solidFill>
                <a:latin typeface="Calibri" panose="020F0502020204030204" pitchFamily="34" charset="0"/>
                <a:cs typeface="Calibri" panose="020F0502020204030204" pitchFamily="34" charset="0"/>
              </a:rPr>
              <a:t>Search for pipeline operator contact information in a selected county, state </a:t>
            </a:r>
            <a:br>
              <a:rPr lang="en-US" sz="2800" dirty="0">
                <a:solidFill>
                  <a:srgbClr val="FFFFFF"/>
                </a:solidFill>
                <a:latin typeface="Calibri" panose="020F0502020204030204" pitchFamily="34" charset="0"/>
                <a:cs typeface="Calibri" panose="020F0502020204030204" pitchFamily="34" charset="0"/>
              </a:rPr>
            </a:br>
            <a:r>
              <a:rPr lang="en-US" sz="2800" dirty="0">
                <a:solidFill>
                  <a:srgbClr val="FFFFFF"/>
                </a:solidFill>
                <a:latin typeface="Calibri" panose="020F0502020204030204" pitchFamily="34" charset="0"/>
                <a:cs typeface="Calibri" panose="020F0502020204030204" pitchFamily="34" charset="0"/>
              </a:rPr>
              <a:t>or zip code.</a:t>
            </a:r>
          </a:p>
          <a:p>
            <a:pPr marL="457200" indent="-457200">
              <a:lnSpc>
                <a:spcPct val="100000"/>
              </a:lnSpc>
              <a:spcAft>
                <a:spcPts val="1600"/>
              </a:spcAft>
              <a:buFont typeface="Wingdings" panose="05000000000000000000" pitchFamily="2" charset="2"/>
              <a:buChar char="§"/>
            </a:pPr>
            <a:r>
              <a:rPr lang="en-US" sz="2800" dirty="0">
                <a:solidFill>
                  <a:srgbClr val="FFFFFF"/>
                </a:solidFill>
                <a:latin typeface="Calibri" panose="020F0502020204030204" pitchFamily="34" charset="0"/>
                <a:cs typeface="Calibri" panose="020F0502020204030204" pitchFamily="34" charset="0"/>
              </a:rPr>
              <a:t>Transmission lines only.</a:t>
            </a:r>
            <a:endParaRPr lang="en-US" sz="2600" dirty="0">
              <a:solidFill>
                <a:srgbClr val="FFFFFF"/>
              </a:solidFill>
            </a:endParaRPr>
          </a:p>
        </p:txBody>
      </p:sp>
      <p:pic>
        <p:nvPicPr>
          <p:cNvPr id="13" name="Picture 12">
            <a:extLst>
              <a:ext uri="{FF2B5EF4-FFF2-40B4-BE49-F238E27FC236}">
                <a16:creationId xmlns:a16="http://schemas.microsoft.com/office/drawing/2014/main" id="{5D3CCC05-D5FB-B0D3-4715-99F9FD9BA1F6}"/>
              </a:ext>
            </a:extLst>
          </p:cNvPr>
          <p:cNvPicPr>
            <a:picLocks noChangeAspect="1"/>
          </p:cNvPicPr>
          <p:nvPr/>
        </p:nvPicPr>
        <p:blipFill rotWithShape="1">
          <a:blip r:embed="rId4"/>
          <a:srcRect l="34251" t="8249" r="18717" b="966"/>
          <a:stretch/>
        </p:blipFill>
        <p:spPr>
          <a:xfrm>
            <a:off x="8128000" y="-1"/>
            <a:ext cx="4064000" cy="5262465"/>
          </a:xfrm>
          <a:prstGeom prst="rect">
            <a:avLst/>
          </a:prstGeom>
        </p:spPr>
      </p:pic>
    </p:spTree>
    <p:extLst>
      <p:ext uri="{BB962C8B-B14F-4D97-AF65-F5344CB8AC3E}">
        <p14:creationId xmlns:p14="http://schemas.microsoft.com/office/powerpoint/2010/main" val="2913575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6FF8E2-E1EE-F84E-EE6E-BF675B668A7B}"/>
              </a:ext>
            </a:extLst>
          </p:cNvPr>
          <p:cNvSpPr>
            <a:spLocks noGrp="1"/>
          </p:cNvSpPr>
          <p:nvPr>
            <p:ph type="title"/>
          </p:nvPr>
        </p:nvSpPr>
        <p:spPr>
          <a:xfrm>
            <a:off x="838200" y="3905833"/>
            <a:ext cx="4215063" cy="2398713"/>
          </a:xfrm>
        </p:spPr>
        <p:txBody>
          <a:bodyPr vert="horz" lIns="91440" tIns="45720" rIns="91440" bIns="45720" rtlCol="0" anchor="ctr">
            <a:normAutofit/>
          </a:bodyPr>
          <a:lstStyle/>
          <a:p>
            <a:r>
              <a:rPr lang="en-US" sz="4400" b="1" kern="1200" cap="none">
                <a:solidFill>
                  <a:schemeClr val="tx1"/>
                </a:solidFill>
                <a:effectLst/>
                <a:latin typeface="+mj-lt"/>
                <a:ea typeface="+mj-ea"/>
                <a:cs typeface="+mj-cs"/>
              </a:rPr>
              <a:t>Additional information on </a:t>
            </a:r>
            <a:br>
              <a:rPr lang="en-US" sz="4400" b="1" kern="1200" cap="none">
                <a:solidFill>
                  <a:schemeClr val="tx1"/>
                </a:solidFill>
                <a:effectLst/>
                <a:latin typeface="+mj-lt"/>
                <a:ea typeface="+mj-ea"/>
                <a:cs typeface="+mj-cs"/>
              </a:rPr>
            </a:br>
            <a:r>
              <a:rPr lang="en-US" sz="4400" b="1" kern="1200" cap="none">
                <a:solidFill>
                  <a:schemeClr val="tx1"/>
                </a:solidFill>
                <a:effectLst/>
                <a:latin typeface="+mj-lt"/>
                <a:ea typeface="+mj-ea"/>
                <a:cs typeface="+mj-cs"/>
              </a:rPr>
              <a:t>company website</a:t>
            </a:r>
            <a:endParaRPr lang="en-US" sz="4400" kern="1200" cap="none">
              <a:solidFill>
                <a:schemeClr val="tx1"/>
              </a:solidFill>
              <a:latin typeface="+mj-lt"/>
              <a:ea typeface="+mj-ea"/>
              <a:cs typeface="+mj-cs"/>
            </a:endParaRPr>
          </a:p>
        </p:txBody>
      </p:sp>
      <p:pic>
        <p:nvPicPr>
          <p:cNvPr id="4" name="Picture 3" descr="A black and white sign&#10;&#10;Description automatically generated with low confidence">
            <a:extLst>
              <a:ext uri="{FF2B5EF4-FFF2-40B4-BE49-F238E27FC236}">
                <a16:creationId xmlns:a16="http://schemas.microsoft.com/office/drawing/2014/main" id="{AF7A95DB-E996-1A7B-DA06-D67BAD182F3C}"/>
              </a:ext>
            </a:extLst>
          </p:cNvPr>
          <p:cNvPicPr>
            <a:picLocks noChangeAspect="1"/>
          </p:cNvPicPr>
          <p:nvPr/>
        </p:nvPicPr>
        <p:blipFill>
          <a:blip r:embed="rId3"/>
          <a:stretch>
            <a:fillRect/>
          </a:stretch>
        </p:blipFill>
        <p:spPr>
          <a:xfrm>
            <a:off x="3441446" y="553454"/>
            <a:ext cx="5310277" cy="2469279"/>
          </a:xfrm>
          <a:prstGeom prst="rect">
            <a:avLst/>
          </a:prstGeom>
        </p:spPr>
      </p:pic>
      <p:sp>
        <p:nvSpPr>
          <p:cNvPr id="5" name="Content Placeholder 2">
            <a:extLst>
              <a:ext uri="{FF2B5EF4-FFF2-40B4-BE49-F238E27FC236}">
                <a16:creationId xmlns:a16="http://schemas.microsoft.com/office/drawing/2014/main" id="{51DCC1DE-1C20-260B-F767-6496FC5AD9E1}"/>
              </a:ext>
            </a:extLst>
          </p:cNvPr>
          <p:cNvSpPr txBox="1">
            <a:spLocks/>
          </p:cNvSpPr>
          <p:nvPr/>
        </p:nvSpPr>
        <p:spPr>
          <a:xfrm>
            <a:off x="5630779" y="3884452"/>
            <a:ext cx="5723021" cy="239871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spcAft>
                <a:spcPts val="600"/>
              </a:spcAft>
            </a:pPr>
            <a:r>
              <a:rPr lang="en-US" sz="2000" dirty="0"/>
              <a:t>For additional information about </a:t>
            </a:r>
            <a:br>
              <a:rPr lang="en-US" sz="2000" dirty="0"/>
            </a:br>
            <a:r>
              <a:rPr lang="en-US" sz="2000" dirty="0"/>
              <a:t>TKO Gas pipelines and to connect with your TKO Gas representative, please visit: </a:t>
            </a:r>
          </a:p>
          <a:p>
            <a:pPr marL="0">
              <a:spcBef>
                <a:spcPts val="0"/>
              </a:spcBef>
              <a:spcAft>
                <a:spcPts val="600"/>
              </a:spcAft>
            </a:pPr>
            <a:r>
              <a:rPr lang="en-US" sz="2000" dirty="0"/>
              <a:t>http://www.tkogas.com/</a:t>
            </a:r>
          </a:p>
        </p:txBody>
      </p:sp>
    </p:spTree>
    <p:extLst>
      <p:ext uri="{BB962C8B-B14F-4D97-AF65-F5344CB8AC3E}">
        <p14:creationId xmlns:p14="http://schemas.microsoft.com/office/powerpoint/2010/main" val="2838366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D10651-8933-AE68-4455-3BF70B347C2C}"/>
              </a:ext>
            </a:extLst>
          </p:cNvPr>
          <p:cNvSpPr>
            <a:spLocks noGrp="1"/>
          </p:cNvSpPr>
          <p:nvPr>
            <p:ph type="title" idx="4294967295"/>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Questions?</a:t>
            </a:r>
          </a:p>
        </p:txBody>
      </p:sp>
    </p:spTree>
    <p:extLst>
      <p:ext uri="{BB962C8B-B14F-4D97-AF65-F5344CB8AC3E}">
        <p14:creationId xmlns:p14="http://schemas.microsoft.com/office/powerpoint/2010/main" val="12466383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B39358-93F6-700C-DF7D-7E8920831396}"/>
              </a:ext>
            </a:extLst>
          </p:cNvPr>
          <p:cNvSpPr/>
          <p:nvPr/>
        </p:nvSpPr>
        <p:spPr>
          <a:xfrm>
            <a:off x="0" y="0"/>
            <a:ext cx="8949328" cy="4403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B87102-66C6-50BC-567F-987547940980}"/>
              </a:ext>
            </a:extLst>
          </p:cNvPr>
          <p:cNvSpPr txBox="1">
            <a:spLocks/>
          </p:cNvSpPr>
          <p:nvPr/>
        </p:nvSpPr>
        <p:spPr>
          <a:xfrm>
            <a:off x="767854" y="668397"/>
            <a:ext cx="7750504" cy="373540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200"/>
              </a:spcAft>
            </a:pPr>
            <a:r>
              <a:rPr lang="en-US"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Role of pipelines in</a:t>
            </a:r>
            <a:br>
              <a:rPr lang="en-US"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U.S. energy supply</a:t>
            </a:r>
          </a:p>
          <a:p>
            <a:pPr>
              <a:lnSpc>
                <a:spcPct val="100000"/>
              </a:lnSpc>
            </a:pPr>
            <a:r>
              <a:rPr lang="en-US" sz="3600" dirty="0">
                <a:solidFill>
                  <a:schemeClr val="bg1"/>
                </a:solidFill>
                <a:latin typeface="Calibri" panose="020F0502020204030204" pitchFamily="34" charset="0"/>
                <a:cs typeface="Calibri" panose="020F0502020204030204" pitchFamily="34" charset="0"/>
              </a:rPr>
              <a:t>Pipelines are the safest and most efficient method to transport the </a:t>
            </a:r>
            <a:br>
              <a:rPr lang="en-US" sz="3600" dirty="0">
                <a:solidFill>
                  <a:schemeClr val="bg1"/>
                </a:solidFill>
                <a:latin typeface="Calibri" panose="020F0502020204030204" pitchFamily="34" charset="0"/>
                <a:cs typeface="Calibri" panose="020F0502020204030204" pitchFamily="34" charset="0"/>
              </a:rPr>
            </a:br>
            <a:r>
              <a:rPr lang="en-US" sz="3600" dirty="0">
                <a:solidFill>
                  <a:schemeClr val="bg1"/>
                </a:solidFill>
                <a:latin typeface="Calibri" panose="020F0502020204030204" pitchFamily="34" charset="0"/>
                <a:cs typeface="Calibri" panose="020F0502020204030204" pitchFamily="34" charset="0"/>
              </a:rPr>
              <a:t>energy that we need and use every day.  </a:t>
            </a:r>
            <a:endParaRPr lang="en-US" sz="7200" dirty="0">
              <a:solidFill>
                <a:schemeClr val="bg1"/>
              </a:solidFill>
            </a:endParaRP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767854" y="4147133"/>
            <a:ext cx="10784064" cy="1948619"/>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latin typeface="Calibri" panose="020F0502020204030204" pitchFamily="34" charset="0"/>
                <a:cs typeface="Calibri" panose="020F0502020204030204" pitchFamily="34" charset="0"/>
              </a:rPr>
              <a:t>Our pipelines and pipeline facilities are built using industry best practices, which include using the highest quality materials during construction and implementing a rigorous pipeline maintenance program. This includes the facilities required to safely operate the pipeline, like meter stations and compressor stations. </a:t>
            </a:r>
          </a:p>
        </p:txBody>
      </p:sp>
      <p:pic>
        <p:nvPicPr>
          <p:cNvPr id="10" name="Picture 9" descr="Oil refinery against blue sky">
            <a:extLst>
              <a:ext uri="{FF2B5EF4-FFF2-40B4-BE49-F238E27FC236}">
                <a16:creationId xmlns:a16="http://schemas.microsoft.com/office/drawing/2014/main" id="{C17CDEFD-E459-3727-3CC8-37FEA8BBD706}"/>
              </a:ext>
            </a:extLst>
          </p:cNvPr>
          <p:cNvPicPr>
            <a:picLocks noChangeAspect="1"/>
          </p:cNvPicPr>
          <p:nvPr/>
        </p:nvPicPr>
        <p:blipFill rotWithShape="1">
          <a:blip r:embed="rId2"/>
          <a:srcRect r="58581"/>
          <a:stretch/>
        </p:blipFill>
        <p:spPr>
          <a:xfrm>
            <a:off x="8949328" y="0"/>
            <a:ext cx="3242672" cy="4403806"/>
          </a:xfrm>
          <a:prstGeom prst="rect">
            <a:avLst/>
          </a:prstGeom>
        </p:spPr>
      </p:pic>
    </p:spTree>
    <p:extLst>
      <p:ext uri="{BB962C8B-B14F-4D97-AF65-F5344CB8AC3E}">
        <p14:creationId xmlns:p14="http://schemas.microsoft.com/office/powerpoint/2010/main" val="3070987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81BA46-7248-12E9-855E-3690A485D065}"/>
              </a:ext>
            </a:extLst>
          </p:cNvPr>
          <p:cNvSpPr/>
          <p:nvPr/>
        </p:nvSpPr>
        <p:spPr>
          <a:xfrm>
            <a:off x="0" y="4403806"/>
            <a:ext cx="12192000" cy="2454194"/>
          </a:xfrm>
          <a:prstGeom prst="rect">
            <a:avLst/>
          </a:prstGeom>
          <a:solidFill>
            <a:srgbClr val="5557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7BDA43-232A-8BA5-8E4D-450C3C05BCA1}"/>
              </a:ext>
            </a:extLst>
          </p:cNvPr>
          <p:cNvSpPr>
            <a:spLocks noGrp="1"/>
          </p:cNvSpPr>
          <p:nvPr>
            <p:ph idx="4294967295"/>
          </p:nvPr>
        </p:nvSpPr>
        <p:spPr>
          <a:xfrm>
            <a:off x="0" y="4403725"/>
            <a:ext cx="12192000" cy="2454275"/>
          </a:xfrm>
          <a:prstGeom prst="rect">
            <a:avLst/>
          </a:prstGeom>
          <a:solidFill>
            <a:srgbClr val="B00000"/>
          </a:solidFill>
        </p:spPr>
        <p:txBody>
          <a:bodyPr anchor="b">
            <a:normAutofit/>
          </a:bodyPr>
          <a:lstStyle/>
          <a:p>
            <a:pPr marL="0" indent="0">
              <a:lnSpc>
                <a:spcPct val="100000"/>
              </a:lnSpc>
              <a:spcBef>
                <a:spcPts val="0"/>
              </a:spcBef>
              <a:buNone/>
            </a:pPr>
            <a:r>
              <a:rPr lang="en-US" sz="2800" dirty="0">
                <a:latin typeface="Calibri" panose="020F0502020204030204" pitchFamily="34" charset="0"/>
                <a:cs typeface="Calibri" panose="020F0502020204030204" pitchFamily="34" charset="0"/>
              </a:rPr>
              <a:t>Pipelines are the safest, most environmentally friendly way to transport natural gas and petroleum- period. Our pipeline safety programs are among the most robust in the industry and are the most important part of our business. From pipeline integrity innovations to investing in leak detection technology and public awareness programs, safety is the common link behind everything we do.</a:t>
            </a:r>
          </a:p>
        </p:txBody>
      </p:sp>
      <p:sp>
        <p:nvSpPr>
          <p:cNvPr id="14" name="Title 1">
            <a:extLst>
              <a:ext uri="{FF2B5EF4-FFF2-40B4-BE49-F238E27FC236}">
                <a16:creationId xmlns:a16="http://schemas.microsoft.com/office/drawing/2014/main" id="{145962A4-8627-7081-F134-67C9EED523B0}"/>
              </a:ext>
            </a:extLst>
          </p:cNvPr>
          <p:cNvSpPr txBox="1">
            <a:spLocks/>
          </p:cNvSpPr>
          <p:nvPr/>
        </p:nvSpPr>
        <p:spPr>
          <a:xfrm>
            <a:off x="-1" y="0"/>
            <a:ext cx="12191998" cy="4403807"/>
          </a:xfrm>
          <a:prstGeom prst="rect">
            <a:avLst/>
          </a:prstGeom>
          <a:solidFill>
            <a:schemeClr val="bg1"/>
          </a:solid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200"/>
              </a:spcAft>
            </a:pPr>
            <a:r>
              <a:rPr lang="en-US" sz="48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t>Energy transportation pipeline safety record</a:t>
            </a:r>
          </a:p>
          <a:p>
            <a:pPr algn="ctr">
              <a:lnSpc>
                <a:spcPct val="100000"/>
              </a:lnSpc>
            </a:pPr>
            <a:r>
              <a:rPr lang="en-US" sz="2800" dirty="0">
                <a:solidFill>
                  <a:srgbClr val="B00000"/>
                </a:solidFill>
                <a:latin typeface="Calibri" panose="020F0502020204030204" pitchFamily="34" charset="0"/>
                <a:cs typeface="Calibri" panose="020F0502020204030204" pitchFamily="34" charset="0"/>
              </a:rPr>
              <a:t>We aim for our pipelines and facilities to operate incident-free and to ensure our assets serve our people and communities across the continent for years to come. </a:t>
            </a:r>
            <a:endParaRPr lang="en-US" sz="6000" dirty="0">
              <a:solidFill>
                <a:srgbClr val="B00000"/>
              </a:solidFill>
            </a:endParaRPr>
          </a:p>
        </p:txBody>
      </p:sp>
    </p:spTree>
    <p:extLst>
      <p:ext uri="{BB962C8B-B14F-4D97-AF65-F5344CB8AC3E}">
        <p14:creationId xmlns:p14="http://schemas.microsoft.com/office/powerpoint/2010/main" val="1466158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CDEFD-E459-3727-3CC8-37FEA8BBD706}"/>
              </a:ext>
            </a:extLst>
          </p:cNvPr>
          <p:cNvPicPr>
            <a:picLocks noChangeAspect="1"/>
          </p:cNvPicPr>
          <p:nvPr/>
        </p:nvPicPr>
        <p:blipFill rotWithShape="1">
          <a:blip r:embed="rId2"/>
          <a:srcRect l="-1" t="7379" r="33034" b="7379"/>
          <a:stretch/>
        </p:blipFill>
        <p:spPr>
          <a:xfrm>
            <a:off x="7010400" y="0"/>
            <a:ext cx="5181600" cy="4403806"/>
          </a:xfrm>
          <a:prstGeom prst="rect">
            <a:avLst/>
          </a:prstGeom>
        </p:spPr>
      </p:pic>
      <p:sp>
        <p:nvSpPr>
          <p:cNvPr id="2" name="Title 1">
            <a:extLst>
              <a:ext uri="{FF2B5EF4-FFF2-40B4-BE49-F238E27FC236}">
                <a16:creationId xmlns:a16="http://schemas.microsoft.com/office/drawing/2014/main" id="{56B87102-66C6-50BC-567F-987547940980}"/>
              </a:ext>
            </a:extLst>
          </p:cNvPr>
          <p:cNvSpPr txBox="1">
            <a:spLocks/>
          </p:cNvSpPr>
          <p:nvPr/>
        </p:nvSpPr>
        <p:spPr>
          <a:xfrm>
            <a:off x="48578" y="477361"/>
            <a:ext cx="7010400" cy="3735409"/>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endParaRPr lang="en-US" sz="4800" b="1" dirty="0">
              <a:latin typeface="Calibri" panose="020F0502020204030204" pitchFamily="34" charset="0"/>
              <a:ea typeface="Calibri" panose="020F0502020204030204" pitchFamily="34" charset="0"/>
              <a:cs typeface="Times New Roman" panose="02020603050405020304" pitchFamily="18" charset="0"/>
            </a:endParaRPr>
          </a:p>
          <a:p>
            <a:pPr>
              <a:lnSpc>
                <a:spcPts val="5500"/>
              </a:lnSpc>
            </a:pPr>
            <a:endParaRPr lang="en-US" sz="4800" b="1" dirty="0">
              <a:latin typeface="Calibri" panose="020F0502020204030204" pitchFamily="34" charset="0"/>
              <a:ea typeface="Calibri" panose="020F0502020204030204" pitchFamily="34" charset="0"/>
              <a:cs typeface="Times New Roman" panose="02020603050405020304" pitchFamily="18" charset="0"/>
            </a:endParaRPr>
          </a:p>
          <a:p>
            <a:pPr>
              <a:lnSpc>
                <a:spcPts val="5500"/>
              </a:lnSpc>
            </a:pPr>
            <a:r>
              <a:rPr lang="en-US" sz="4800" b="1" dirty="0">
                <a:solidFill>
                  <a:srgbClr val="B00000"/>
                </a:solidFill>
                <a:latin typeface="Calibri" panose="020F0502020204030204" pitchFamily="34" charset="0"/>
                <a:ea typeface="Calibri" panose="020F0502020204030204" pitchFamily="34" charset="0"/>
                <a:cs typeface="Times New Roman" panose="02020603050405020304" pitchFamily="18" charset="0"/>
              </a:rPr>
              <a:t>Types of TKO Gas pipelines</a:t>
            </a:r>
          </a:p>
        </p:txBody>
      </p:sp>
      <p:sp>
        <p:nvSpPr>
          <p:cNvPr id="3" name="Content Placeholder 2">
            <a:extLst>
              <a:ext uri="{FF2B5EF4-FFF2-40B4-BE49-F238E27FC236}">
                <a16:creationId xmlns:a16="http://schemas.microsoft.com/office/drawing/2014/main" id="{A1968269-FEE5-31BF-49F5-7C46B937920D}"/>
              </a:ext>
            </a:extLst>
          </p:cNvPr>
          <p:cNvSpPr txBox="1">
            <a:spLocks/>
          </p:cNvSpPr>
          <p:nvPr/>
        </p:nvSpPr>
        <p:spPr>
          <a:xfrm>
            <a:off x="919504" y="4881167"/>
            <a:ext cx="10666499" cy="1424906"/>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2400" dirty="0">
              <a:solidFill>
                <a:srgbClr val="C00000"/>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US" sz="2400" dirty="0">
                <a:latin typeface="Calibri" panose="020F0502020204030204" pitchFamily="34" charset="0"/>
                <a:cs typeface="Calibri" panose="020F0502020204030204" pitchFamily="34" charset="0"/>
              </a:rPr>
              <a:t>TKO Gas is a company based in Dalhart, Texas - in the heart of the Texas Panhandle.  We provide gas service to Texas, Kansas, &amp; Oklahoma.  TKO Gas has been in operation for 10 years and have over 100 years of combined experience.</a:t>
            </a:r>
          </a:p>
        </p:txBody>
      </p:sp>
      <p:sp>
        <p:nvSpPr>
          <p:cNvPr id="15" name="Title 1">
            <a:extLst>
              <a:ext uri="{FF2B5EF4-FFF2-40B4-BE49-F238E27FC236}">
                <a16:creationId xmlns:a16="http://schemas.microsoft.com/office/drawing/2014/main" id="{6E2231D6-80D7-5533-5E1C-7C5CE7A1D498}"/>
              </a:ext>
            </a:extLst>
          </p:cNvPr>
          <p:cNvSpPr txBox="1">
            <a:spLocks/>
          </p:cNvSpPr>
          <p:nvPr/>
        </p:nvSpPr>
        <p:spPr>
          <a:xfrm>
            <a:off x="640081" y="286327"/>
            <a:ext cx="5827394" cy="411747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spcAft>
                <a:spcPts val="1200"/>
              </a:spcAft>
            </a:pPr>
            <a:endParaRPr lang="en-US" sz="7200" dirty="0">
              <a:solidFill>
                <a:srgbClr val="FFFFFF"/>
              </a:solidFill>
            </a:endParaRPr>
          </a:p>
        </p:txBody>
      </p:sp>
    </p:spTree>
    <p:extLst>
      <p:ext uri="{BB962C8B-B14F-4D97-AF65-F5344CB8AC3E}">
        <p14:creationId xmlns:p14="http://schemas.microsoft.com/office/powerpoint/2010/main" val="39980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E356B3-7881-C35E-1E20-99CE29D82407}"/>
              </a:ext>
            </a:extLst>
          </p:cNvPr>
          <p:cNvSpPr/>
          <p:nvPr/>
        </p:nvSpPr>
        <p:spPr>
          <a:xfrm>
            <a:off x="0" y="0"/>
            <a:ext cx="12192000" cy="6858000"/>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409078-DF45-2EDD-9C9D-07A8157BFFBB}"/>
              </a:ext>
            </a:extLst>
          </p:cNvPr>
          <p:cNvSpPr txBox="1"/>
          <p:nvPr/>
        </p:nvSpPr>
        <p:spPr>
          <a:xfrm>
            <a:off x="0" y="1860974"/>
            <a:ext cx="12192000"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Federal &amp; State regulatory agencies</a:t>
            </a:r>
          </a:p>
        </p:txBody>
      </p:sp>
      <p:sp>
        <p:nvSpPr>
          <p:cNvPr id="5" name="TextBox 4">
            <a:extLst>
              <a:ext uri="{FF2B5EF4-FFF2-40B4-BE49-F238E27FC236}">
                <a16:creationId xmlns:a16="http://schemas.microsoft.com/office/drawing/2014/main" id="{A775F406-F61C-F289-4954-89C637BF59F5}"/>
              </a:ext>
            </a:extLst>
          </p:cNvPr>
          <p:cNvSpPr txBox="1"/>
          <p:nvPr/>
        </p:nvSpPr>
        <p:spPr>
          <a:xfrm>
            <a:off x="1530220" y="3031320"/>
            <a:ext cx="9153331" cy="1815882"/>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The Pipeline and Hazardous Materials Safety Administration (PHMSA) regulates interstate pipelines in the United States. The following is a list of state regulatory agencies that oversees pipelines within their state.</a:t>
            </a:r>
          </a:p>
        </p:txBody>
      </p:sp>
    </p:spTree>
    <p:extLst>
      <p:ext uri="{BB962C8B-B14F-4D97-AF65-F5344CB8AC3E}">
        <p14:creationId xmlns:p14="http://schemas.microsoft.com/office/powerpoint/2010/main" val="2798714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09078-DF45-2EDD-9C9D-07A8157BFFBB}"/>
              </a:ext>
            </a:extLst>
          </p:cNvPr>
          <p:cNvSpPr txBox="1"/>
          <p:nvPr/>
        </p:nvSpPr>
        <p:spPr>
          <a:xfrm>
            <a:off x="693206" y="526698"/>
            <a:ext cx="11498794" cy="707886"/>
          </a:xfrm>
          <a:prstGeom prst="rect">
            <a:avLst/>
          </a:prstGeom>
          <a:noFill/>
        </p:spPr>
        <p:txBody>
          <a:bodyPr wrap="square" rtlCol="0">
            <a:spAutoFit/>
          </a:bodyPr>
          <a:lstStyle/>
          <a:p>
            <a:r>
              <a:rPr lang="en-US" sz="4000" b="1" dirty="0">
                <a:solidFill>
                  <a:srgbClr val="B00000"/>
                </a:solidFill>
                <a:latin typeface="Calibri" panose="020F0502020204030204" pitchFamily="34" charset="0"/>
                <a:cs typeface="Calibri" panose="020F0502020204030204" pitchFamily="34" charset="0"/>
              </a:rPr>
              <a:t>Federal &amp; State regulatory agencies</a:t>
            </a:r>
          </a:p>
        </p:txBody>
      </p:sp>
      <p:sp>
        <p:nvSpPr>
          <p:cNvPr id="5" name="TextBox 4">
            <a:extLst>
              <a:ext uri="{FF2B5EF4-FFF2-40B4-BE49-F238E27FC236}">
                <a16:creationId xmlns:a16="http://schemas.microsoft.com/office/drawing/2014/main" id="{A775F406-F61C-F289-4954-89C637BF59F5}"/>
              </a:ext>
            </a:extLst>
          </p:cNvPr>
          <p:cNvSpPr txBox="1"/>
          <p:nvPr/>
        </p:nvSpPr>
        <p:spPr>
          <a:xfrm>
            <a:off x="746996" y="1415258"/>
            <a:ext cx="5126680" cy="3785652"/>
          </a:xfrm>
          <a:prstGeom prst="rect">
            <a:avLst/>
          </a:prstGeom>
          <a:noFill/>
        </p:spPr>
        <p:txBody>
          <a:bodyPr wrap="square" numCol="1" spcCol="36576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Texas</a:t>
            </a:r>
            <a:br>
              <a:rPr kumimoji="0" lang="en-US" sz="2400" b="0" i="0" u="none" strike="noStrike" kern="1200" cap="none" spc="0" normalizeH="0" baseline="0" noProof="0" dirty="0">
                <a:ln>
                  <a:noFill/>
                </a:ln>
                <a:solidFill>
                  <a:srgbClr val="555759"/>
                </a:solidFill>
                <a:effectLst/>
                <a:uLnTx/>
                <a:uFillTx/>
                <a:latin typeface="Calibri" panose="020F0502020204030204" pitchFamily="34" charset="0"/>
                <a:ea typeface="+mn-ea"/>
                <a:cs typeface="Calibri" panose="020F0502020204030204" pitchFamily="34" charset="0"/>
              </a:rPr>
            </a:br>
            <a:r>
              <a:rPr kumimoji="0" lang="en-US" sz="2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Railroad Commission of Texas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https://www.rrc.texas.gov/pipeline-safety/</a:t>
            </a:r>
            <a:r>
              <a:rPr kumimoji="0" lang="en-US" sz="1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cs typeface="Calibri" panose="020F0502020204030204" pitchFamily="34" charset="0"/>
              </a:rPr>
              <a:t>Oklahoma</a:t>
            </a:r>
          </a:p>
          <a:p>
            <a:pPr>
              <a:defRPr/>
            </a:pPr>
            <a:r>
              <a:rPr lang="en-US" sz="2400" dirty="0">
                <a:latin typeface="Calibri" panose="020F0502020204030204" pitchFamily="34" charset="0"/>
                <a:cs typeface="Calibri" panose="020F0502020204030204" pitchFamily="34" charset="0"/>
              </a:rPr>
              <a:t>Oklahoma Corporation Commission</a:t>
            </a:r>
          </a:p>
          <a:p>
            <a:pPr>
              <a:defRPr/>
            </a:pPr>
            <a:r>
              <a:rPr lang="en-US"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https://oklahoma.gov/occ.html</a:t>
            </a:r>
            <a:r>
              <a:rPr lang="en-US" dirty="0">
                <a:latin typeface="Calibri" panose="020F0502020204030204" pitchFamily="34" charset="0"/>
                <a:cs typeface="Calibri" panose="020F0502020204030204" pitchFamily="34" charset="0"/>
              </a:rPr>
              <a:t> </a:t>
            </a:r>
            <a:endParaRPr lang="en-US" sz="2400" b="1" dirty="0">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b="1" dirty="0">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cs typeface="Calibri" panose="020F0502020204030204" pitchFamily="34" charset="0"/>
              </a:rPr>
              <a:t>Kansas</a:t>
            </a:r>
          </a:p>
          <a:p>
            <a:pPr marR="0" lvl="0" indent="0" fontAlgn="auto">
              <a:lnSpc>
                <a:spcPct val="100000"/>
              </a:lnSpc>
              <a:spcBef>
                <a:spcPts val="0"/>
              </a:spcBef>
              <a:spcAft>
                <a:spcPts val="0"/>
              </a:spcAft>
              <a:buClrTx/>
              <a:buSzTx/>
              <a:buFontTx/>
              <a:buNone/>
              <a:tabLst/>
              <a:defRPr/>
            </a:pPr>
            <a:r>
              <a:rPr lang="en-US" sz="2400" dirty="0">
                <a:latin typeface="Calibri" panose="020F0502020204030204" pitchFamily="34" charset="0"/>
                <a:cs typeface="Calibri" panose="020F0502020204030204" pitchFamily="34" charset="0"/>
              </a:rPr>
              <a:t>Kansas Corporation Commission </a:t>
            </a:r>
          </a:p>
          <a:p>
            <a:pPr marR="0" lvl="0" indent="0" fontAlgn="auto">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https://kcc.ks.gov/index.php</a:t>
            </a:r>
            <a:r>
              <a:rPr lang="en-US"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D046DB5F-1AE5-0D52-FAC7-5B4BEB431CDB}"/>
              </a:ext>
            </a:extLst>
          </p:cNvPr>
          <p:cNvSpPr/>
          <p:nvPr/>
        </p:nvSpPr>
        <p:spPr>
          <a:xfrm>
            <a:off x="0" y="0"/>
            <a:ext cx="376517" cy="6858000"/>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Tree>
    <p:extLst>
      <p:ext uri="{BB962C8B-B14F-4D97-AF65-F5344CB8AC3E}">
        <p14:creationId xmlns:p14="http://schemas.microsoft.com/office/powerpoint/2010/main" val="3052737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ED33BA-E9B3-8456-5133-CEB5F975B8D4}"/>
              </a:ext>
            </a:extLst>
          </p:cNvPr>
          <p:cNvSpPr txBox="1"/>
          <p:nvPr/>
        </p:nvSpPr>
        <p:spPr>
          <a:xfrm>
            <a:off x="643468" y="643467"/>
            <a:ext cx="4620584" cy="45671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a:latin typeface="+mj-lt"/>
                <a:ea typeface="+mj-ea"/>
                <a:cs typeface="+mj-cs"/>
              </a:rPr>
              <a:t>Hazard awareness and prevention measures</a:t>
            </a:r>
          </a:p>
        </p:txBody>
      </p:sp>
      <p:pic>
        <p:nvPicPr>
          <p:cNvPr id="5" name="Picture 4" descr="A picture containing sky, outdoor, grass&#10;&#10;Description automatically generated">
            <a:extLst>
              <a:ext uri="{FF2B5EF4-FFF2-40B4-BE49-F238E27FC236}">
                <a16:creationId xmlns:a16="http://schemas.microsoft.com/office/drawing/2014/main" id="{F368CC01-6FD6-0936-98CF-DC82DA2FE01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6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07946825"/>
      </p:ext>
    </p:extLst>
  </p:cSld>
  <p:clrMapOvr>
    <a:masterClrMapping/>
  </p:clrMapOvr>
</p:sld>
</file>

<file path=ppt/theme/theme1.xml><?xml version="1.0" encoding="utf-8"?>
<a:theme xmlns:a="http://schemas.openxmlformats.org/drawingml/2006/main" name="Custom Design">
  <a:themeElements>
    <a:clrScheme name="TC Energy">
      <a:dk1>
        <a:srgbClr val="555759"/>
      </a:dk1>
      <a:lt1>
        <a:sysClr val="window" lastClr="FFFFFF"/>
      </a:lt1>
      <a:dk2>
        <a:srgbClr val="555759"/>
      </a:dk2>
      <a:lt2>
        <a:srgbClr val="D1D1AB"/>
      </a:lt2>
      <a:accent1>
        <a:srgbClr val="5AA3D2"/>
      </a:accent1>
      <a:accent2>
        <a:srgbClr val="F7921E"/>
      </a:accent2>
      <a:accent3>
        <a:srgbClr val="BDB59D"/>
      </a:accent3>
      <a:accent4>
        <a:srgbClr val="A5AB81"/>
      </a:accent4>
      <a:accent5>
        <a:srgbClr val="7BA79D"/>
      </a:accent5>
      <a:accent6>
        <a:srgbClr val="968C8C"/>
      </a:accent6>
      <a:hlink>
        <a:srgbClr val="5AA3D2"/>
      </a:hlink>
      <a:folHlink>
        <a:srgbClr val="96D1F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455B2D-BAB7-438A-85DA-0266A24CB79F}">
  <ds:schemaRefs>
    <ds:schemaRef ds:uri="http://schemas.microsoft.com/office/2006/documentManagement/types"/>
    <ds:schemaRef ds:uri="http://schemas.openxmlformats.org/package/2006/metadata/core-properties"/>
    <ds:schemaRef ds:uri="http://purl.org/dc/dcmitype/"/>
    <ds:schemaRef ds:uri="71af3243-3dd4-4a8d-8c0d-dd76da1f02a5"/>
    <ds:schemaRef ds:uri="http://purl.org/dc/elements/1.1/"/>
    <ds:schemaRef ds:uri="http://www.w3.org/XML/1998/namespace"/>
    <ds:schemaRef ds:uri="http://schemas.microsoft.com/office/2006/metadata/properties"/>
    <ds:schemaRef ds:uri="http://schemas.microsoft.com/office/infopath/2007/PartnerControls"/>
    <ds:schemaRef ds:uri="16c05727-aa75-4e4a-9b5f-8a80a1165891"/>
    <ds:schemaRef ds:uri="http://purl.org/dc/terms/"/>
  </ds:schemaRefs>
</ds:datastoreItem>
</file>

<file path=customXml/itemProps2.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C6403A-684A-431F-8F36-A24C99E286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1669</TotalTime>
  <Words>2046</Words>
  <Application>Microsoft Office PowerPoint</Application>
  <PresentationFormat>Widescreen</PresentationFormat>
  <Paragraphs>153</Paragraphs>
  <Slides>32</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Calibri Light</vt:lpstr>
      <vt:lpstr>Wingdings</vt:lpstr>
      <vt:lpstr>Wingdings 2</vt:lpstr>
      <vt:lpstr>Custom Design</vt:lpstr>
      <vt:lpstr>Office Theme</vt:lpstr>
      <vt:lpstr>PowerPoint Presentation</vt:lpstr>
      <vt:lpstr>About this course</vt:lpstr>
      <vt:lpstr>Pipeline purpose and reliability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Causes of pipeline failures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Response Plans</vt:lpstr>
      <vt:lpstr>PowerPoint Presentation</vt:lpstr>
      <vt:lpstr>PowerPoint Presentation</vt:lpstr>
      <vt:lpstr>Call 811 Before You Dig! It’s SAFE. It’s FREE. It’s the LAW!</vt:lpstr>
      <vt:lpstr>Follow these five steps to stay safe</vt:lpstr>
      <vt:lpstr>Pipeline location information</vt:lpstr>
      <vt:lpstr>PowerPoint Presentation</vt:lpstr>
      <vt:lpstr>PowerPoint Presentation</vt:lpstr>
      <vt:lpstr>PowerPoint Presentation</vt:lpstr>
      <vt:lpstr>Additional information on  company website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Colette Hunt</dc:creator>
  <cp:lastModifiedBy>Jack Dewey</cp:lastModifiedBy>
  <cp:revision>108</cp:revision>
  <cp:lastPrinted>2022-07-26T19:16:26Z</cp:lastPrinted>
  <dcterms:created xsi:type="dcterms:W3CDTF">2022-07-21T16:10:33Z</dcterms:created>
  <dcterms:modified xsi:type="dcterms:W3CDTF">2023-12-19T14:29:43Z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